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2" r:id="rId1"/>
  </p:sldMasterIdLst>
  <p:notesMasterIdLst>
    <p:notesMasterId r:id="rId17"/>
  </p:notesMasterIdLst>
  <p:handoutMasterIdLst>
    <p:handoutMasterId r:id="rId18"/>
  </p:handoutMasterIdLst>
  <p:sldIdLst>
    <p:sldId id="256" r:id="rId2"/>
    <p:sldId id="303" r:id="rId3"/>
    <p:sldId id="313" r:id="rId4"/>
    <p:sldId id="302" r:id="rId5"/>
    <p:sldId id="311" r:id="rId6"/>
    <p:sldId id="314" r:id="rId7"/>
    <p:sldId id="312" r:id="rId8"/>
    <p:sldId id="301" r:id="rId9"/>
    <p:sldId id="304" r:id="rId10"/>
    <p:sldId id="305" r:id="rId11"/>
    <p:sldId id="306" r:id="rId12"/>
    <p:sldId id="307" r:id="rId13"/>
    <p:sldId id="308" r:id="rId14"/>
    <p:sldId id="309" r:id="rId15"/>
    <p:sldId id="315" r:id="rId16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8327" autoAdjust="0"/>
  </p:normalViewPr>
  <p:slideViewPr>
    <p:cSldViewPr>
      <p:cViewPr varScale="1">
        <p:scale>
          <a:sx n="74" d="100"/>
          <a:sy n="74" d="100"/>
        </p:scale>
        <p:origin x="-1613" y="-7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1A2565-6D40-4B23-859E-D9BCB3692BB7}" type="datetimeFigureOut">
              <a:rPr lang="fr-FR" smtClean="0"/>
              <a:t>13/03/2013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782850-746C-4443-8A34-21A35F6ADFA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8754703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12828A-03C7-48BD-9576-CC18287F59C4}" type="datetimeFigureOut">
              <a:rPr lang="fr-FR" smtClean="0"/>
              <a:t>13/03/2013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DCE683-A126-401D-A697-F8BFC131A76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3614901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577682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Le </a:t>
            </a:r>
            <a:r>
              <a:rPr lang="en-US" dirty="0" err="1" smtClean="0"/>
              <a:t>problème</a:t>
            </a:r>
            <a:r>
              <a:rPr lang="en-US" dirty="0" smtClean="0"/>
              <a:t> </a:t>
            </a:r>
            <a:r>
              <a:rPr lang="en-US" dirty="0" err="1" smtClean="0"/>
              <a:t>ici</a:t>
            </a:r>
            <a:r>
              <a:rPr lang="en-US" dirty="0" smtClean="0"/>
              <a:t> </a:t>
            </a:r>
            <a:r>
              <a:rPr lang="en-US" dirty="0" err="1" smtClean="0"/>
              <a:t>c’est</a:t>
            </a:r>
            <a:r>
              <a:rPr lang="en-US" dirty="0" smtClean="0"/>
              <a:t> </a:t>
            </a:r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l’on</a:t>
            </a:r>
            <a:r>
              <a:rPr lang="en-US" dirty="0" smtClean="0"/>
              <a:t> ne </a:t>
            </a:r>
            <a:r>
              <a:rPr lang="en-US" dirty="0" err="1" smtClean="0"/>
              <a:t>comprend</a:t>
            </a:r>
            <a:r>
              <a:rPr lang="en-US" dirty="0" smtClean="0"/>
              <a:t> pas la </a:t>
            </a:r>
            <a:r>
              <a:rPr lang="en-US" dirty="0" err="1" smtClean="0"/>
              <a:t>manière</a:t>
            </a:r>
            <a:r>
              <a:rPr lang="en-US" dirty="0" smtClean="0"/>
              <a:t> </a:t>
            </a:r>
            <a:r>
              <a:rPr lang="en-US" dirty="0" err="1" smtClean="0"/>
              <a:t>dont</a:t>
            </a:r>
            <a:r>
              <a:rPr lang="en-US" dirty="0" smtClean="0"/>
              <a:t> </a:t>
            </a:r>
            <a:r>
              <a:rPr lang="en-US" dirty="0" err="1" smtClean="0"/>
              <a:t>s’articulent</a:t>
            </a:r>
            <a:r>
              <a:rPr lang="en-US" dirty="0" smtClean="0"/>
              <a:t> </a:t>
            </a:r>
            <a:r>
              <a:rPr lang="en-US" dirty="0" err="1" smtClean="0"/>
              <a:t>toutes</a:t>
            </a:r>
            <a:r>
              <a:rPr lang="en-US" dirty="0" smtClean="0"/>
              <a:t> </a:t>
            </a:r>
            <a:r>
              <a:rPr lang="en-US" dirty="0" err="1" smtClean="0"/>
              <a:t>ces</a:t>
            </a:r>
            <a:r>
              <a:rPr lang="en-US" dirty="0" smtClean="0"/>
              <a:t> technologies.</a:t>
            </a:r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Il </a:t>
            </a:r>
            <a:r>
              <a:rPr lang="en-US" baseline="0" dirty="0" err="1" smtClean="0"/>
              <a:t>faut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donc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veiller</a:t>
            </a:r>
            <a:r>
              <a:rPr lang="en-US" baseline="0" dirty="0" smtClean="0"/>
              <a:t> à faire attention à </a:t>
            </a:r>
            <a:r>
              <a:rPr lang="en-US" baseline="0" dirty="0" err="1" smtClean="0"/>
              <a:t>ce</a:t>
            </a:r>
            <a:r>
              <a:rPr lang="en-US" baseline="0" dirty="0" smtClean="0"/>
              <a:t> point, la </a:t>
            </a:r>
            <a:r>
              <a:rPr lang="en-US" baseline="0" dirty="0" err="1" smtClean="0"/>
              <a:t>combinaison</a:t>
            </a:r>
            <a:r>
              <a:rPr lang="en-US" baseline="0" dirty="0" smtClean="0"/>
              <a:t> des technologies pour </a:t>
            </a:r>
            <a:r>
              <a:rPr lang="en-US" baseline="0" dirty="0" err="1" smtClean="0"/>
              <a:t>permettre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d’accompagner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l’utilisateur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dans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déplacements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ses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achats</a:t>
            </a:r>
            <a:r>
              <a:rPr lang="en-US" baseline="0" dirty="0" smtClean="0"/>
              <a:t>, le guider, le </a:t>
            </a:r>
            <a:r>
              <a:rPr lang="en-US" baseline="0" dirty="0" err="1" smtClean="0"/>
              <a:t>plonger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dans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une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sorte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jeu</a:t>
            </a:r>
            <a:r>
              <a:rPr lang="en-US" baseline="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463017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/>
              <a:t>L’idée</a:t>
            </a:r>
            <a:r>
              <a:rPr lang="en-US" dirty="0" smtClean="0"/>
              <a:t> </a:t>
            </a:r>
            <a:r>
              <a:rPr lang="en-US" dirty="0" err="1" smtClean="0"/>
              <a:t>ici</a:t>
            </a:r>
            <a:r>
              <a:rPr lang="en-US" dirty="0" smtClean="0"/>
              <a:t> </a:t>
            </a:r>
            <a:r>
              <a:rPr lang="en-US" dirty="0" err="1" smtClean="0"/>
              <a:t>est</a:t>
            </a:r>
            <a:r>
              <a:rPr lang="en-US" dirty="0" smtClean="0"/>
              <a:t> de </a:t>
            </a:r>
            <a:r>
              <a:rPr lang="en-US" dirty="0" err="1" smtClean="0"/>
              <a:t>fournir</a:t>
            </a:r>
            <a:r>
              <a:rPr lang="en-US" dirty="0" smtClean="0"/>
              <a:t> </a:t>
            </a:r>
            <a:r>
              <a:rPr lang="en-US" dirty="0" err="1" smtClean="0"/>
              <a:t>une</a:t>
            </a:r>
            <a:r>
              <a:rPr lang="en-US" dirty="0" smtClean="0"/>
              <a:t> </a:t>
            </a:r>
            <a:r>
              <a:rPr lang="en-US" dirty="0" err="1" smtClean="0"/>
              <a:t>vue</a:t>
            </a:r>
            <a:r>
              <a:rPr lang="en-US" dirty="0" smtClean="0"/>
              <a:t> de </a:t>
            </a:r>
            <a:r>
              <a:rPr lang="en-US" dirty="0" err="1" smtClean="0"/>
              <a:t>l’ensemble</a:t>
            </a:r>
            <a:r>
              <a:rPr lang="en-US" dirty="0" smtClean="0"/>
              <a:t> des </a:t>
            </a:r>
            <a:r>
              <a:rPr lang="en-US" dirty="0" err="1" smtClean="0"/>
              <a:t>commerces</a:t>
            </a:r>
            <a:r>
              <a:rPr lang="en-US" dirty="0" smtClean="0"/>
              <a:t> </a:t>
            </a:r>
            <a:r>
              <a:rPr lang="en-US" dirty="0" err="1" smtClean="0"/>
              <a:t>disponibles</a:t>
            </a:r>
            <a:r>
              <a:rPr lang="en-US" dirty="0" smtClean="0"/>
              <a:t>.</a:t>
            </a:r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err="1" smtClean="0"/>
              <a:t>Cela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permettra</a:t>
            </a:r>
            <a:r>
              <a:rPr lang="en-US" baseline="0" dirty="0" smtClean="0"/>
              <a:t> de guider </a:t>
            </a:r>
            <a:r>
              <a:rPr lang="en-US" baseline="0" dirty="0" err="1" smtClean="0"/>
              <a:t>l’utilisateur</a:t>
            </a:r>
            <a:r>
              <a:rPr lang="en-US" baseline="0" dirty="0" smtClean="0"/>
              <a:t>, essayer de </a:t>
            </a:r>
            <a:r>
              <a:rPr lang="en-US" baseline="0" dirty="0" err="1" smtClean="0"/>
              <a:t>rattacher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cela</a:t>
            </a:r>
            <a:r>
              <a:rPr lang="en-US" baseline="0" dirty="0" smtClean="0"/>
              <a:t> à la notion de </a:t>
            </a:r>
            <a:r>
              <a:rPr lang="en-US" baseline="0" dirty="0" err="1" smtClean="0"/>
              <a:t>jeu</a:t>
            </a:r>
            <a:r>
              <a:rPr lang="en-US" baseline="0" dirty="0" smtClean="0"/>
              <a:t>…</a:t>
            </a:r>
            <a:endParaRPr lang="en-US" dirty="0" smtClean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89174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ctrTitle"/>
          </p:nvPr>
        </p:nvSpPr>
        <p:spPr>
          <a:xfrm>
            <a:off x="1219200" y="3886200"/>
            <a:ext cx="6858000" cy="990600"/>
          </a:xfrm>
        </p:spPr>
        <p:txBody>
          <a:bodyPr anchor="t" anchorCtr="0"/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kumimoji="0" lang="fr-FR" smtClean="0"/>
              <a:t>Modifiez le style du titre</a:t>
            </a:r>
            <a:endParaRPr kumimoji="0" lang="en-US"/>
          </a:p>
        </p:txBody>
      </p:sp>
      <p:sp>
        <p:nvSpPr>
          <p:cNvPr id="9" name="Sous-titre 8"/>
          <p:cNvSpPr>
            <a:spLocks noGrp="1"/>
          </p:cNvSpPr>
          <p:nvPr>
            <p:ph type="subTitle" idx="1"/>
          </p:nvPr>
        </p:nvSpPr>
        <p:spPr>
          <a:xfrm>
            <a:off x="1219200" y="5124450"/>
            <a:ext cx="6858000" cy="53340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fr-FR" smtClean="0"/>
              <a:t>Modifiez le style des sous-titres du masque</a:t>
            </a:r>
            <a:endParaRPr kumimoji="0" lang="en-US"/>
          </a:p>
        </p:txBody>
      </p:sp>
      <p:sp>
        <p:nvSpPr>
          <p:cNvPr id="28" name="Espace réservé de la date 27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>
            <a:lvl1pPr>
              <a:defRPr sz="1400"/>
            </a:lvl1pPr>
          </a:lstStyle>
          <a:p>
            <a:fld id="{28D617E9-4DC5-4EC6-98C6-0B64B6588A26}" type="datetime1">
              <a:rPr lang="fr-FR" smtClean="0"/>
              <a:t>13/03/2013</a:t>
            </a:fld>
            <a:endParaRPr lang="fr-FR"/>
          </a:p>
        </p:txBody>
      </p:sp>
      <p:sp>
        <p:nvSpPr>
          <p:cNvPr id="17" name="Espace réservé du pied de page 16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/>
          <a:p>
            <a:r>
              <a:rPr lang="fr-FR" smtClean="0"/>
              <a:t>Soutenance de projet IF16 – Observ’Indus (HiLal) – 13 Décembre 2012</a:t>
            </a:r>
            <a:endParaRPr lang="fr-FR"/>
          </a:p>
        </p:txBody>
      </p:sp>
      <p:sp>
        <p:nvSpPr>
          <p:cNvPr id="29" name="Espace réservé du numéro de diapositive 28"/>
          <p:cNvSpPr>
            <a:spLocks noGrp="1"/>
          </p:cNvSpPr>
          <p:nvPr>
            <p:ph type="sldNum" sz="quarter" idx="12"/>
          </p:nvPr>
        </p:nvSpPr>
        <p:spPr>
          <a:xfrm>
            <a:off x="1216152" y="6355080"/>
            <a:ext cx="1219200" cy="365760"/>
          </a:xfrm>
        </p:spPr>
        <p:txBody>
          <a:bodyPr/>
          <a:lstStyle/>
          <a:p>
            <a:fld id="{6D985579-F5B8-4ABE-A96C-542633930252}" type="slidenum">
              <a:rPr lang="fr-FR" smtClean="0"/>
              <a:t>‹N°›</a:t>
            </a:fld>
            <a:endParaRPr lang="fr-FR"/>
          </a:p>
        </p:txBody>
      </p:sp>
      <p:sp>
        <p:nvSpPr>
          <p:cNvPr id="21" name="Rectangle 20"/>
          <p:cNvSpPr/>
          <p:nvPr/>
        </p:nvSpPr>
        <p:spPr>
          <a:xfrm>
            <a:off x="904875" y="3648075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3" name="Rectangle 32"/>
          <p:cNvSpPr/>
          <p:nvPr/>
        </p:nvSpPr>
        <p:spPr>
          <a:xfrm>
            <a:off x="914400" y="5048250"/>
            <a:ext cx="7315200" cy="685800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Rectangle 21"/>
          <p:cNvSpPr/>
          <p:nvPr/>
        </p:nvSpPr>
        <p:spPr>
          <a:xfrm>
            <a:off x="904875" y="3648075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2" name="Rectangle 31"/>
          <p:cNvSpPr/>
          <p:nvPr/>
        </p:nvSpPr>
        <p:spPr>
          <a:xfrm>
            <a:off x="914400" y="5048250"/>
            <a:ext cx="228600" cy="68580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fr-FR" smtClean="0"/>
              <a:t>Modifiez le style du titre</a:t>
            </a:r>
            <a:endParaRPr kumimoji="0"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804A6-386E-4EA4-A6B6-19A29D51B22F}" type="datetime1">
              <a:rPr lang="fr-FR" smtClean="0"/>
              <a:t>13/03/2013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Soutenance de projet IF16 – Observ’Indus (HiLal) – 13 Décembre 2012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85579-F5B8-4ABE-A96C-542633930252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fr-FR" smtClean="0"/>
              <a:t>Modifiez le style du titre</a:t>
            </a:r>
            <a:endParaRPr kumimoji="0"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10D14-2919-4415-9E6E-50288C4A0185}" type="datetime1">
              <a:rPr lang="fr-FR" smtClean="0"/>
              <a:t>13/03/2013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Soutenance de projet IF16 – Observ’Indus (HiLal) – 13 Décembre 2012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85579-F5B8-4ABE-A96C-542633930252}" type="slidenum">
              <a:rPr lang="fr-FR" smtClean="0"/>
              <a:t>‹N°›</a:t>
            </a:fld>
            <a:endParaRPr lang="fr-FR"/>
          </a:p>
        </p:txBody>
      </p:sp>
      <p:sp>
        <p:nvSpPr>
          <p:cNvPr id="7" name="Connecteur droit 6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Triangle isocèle 7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Connecteur droit 8"/>
          <p:cNvSpPr>
            <a:spLocks noChangeShapeType="1"/>
          </p:cNvSpPr>
          <p:nvPr/>
        </p:nvSpPr>
        <p:spPr bwMode="auto">
          <a:xfrm rot="5400000">
            <a:off x="3629607" y="3201952"/>
            <a:ext cx="585216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fr-FR" smtClean="0"/>
              <a:t>Modifiez le style du titre</a:t>
            </a:r>
            <a:endParaRPr kumimoji="0"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D0BCA-E9F6-49CA-A266-F6B3862FD3D7}" type="datetime1">
              <a:rPr lang="fr-FR" smtClean="0"/>
              <a:t>13/03/2013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Soutenance de projet IF16 – Observ’Indus (HiLal) – 13 Décembre 2012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85579-F5B8-4ABE-A96C-542633930252}" type="slidenum">
              <a:rPr lang="fr-FR" smtClean="0"/>
              <a:t>‹N°›</a:t>
            </a:fld>
            <a:endParaRPr lang="fr-FR"/>
          </a:p>
        </p:txBody>
      </p:sp>
      <p:sp>
        <p:nvSpPr>
          <p:cNvPr id="8" name="Espace réservé du contenu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/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219200" y="2971800"/>
            <a:ext cx="6858000" cy="1066800"/>
          </a:xfrm>
        </p:spPr>
        <p:txBody>
          <a:bodyPr anchor="t" anchorCtr="0"/>
          <a:lstStyle>
            <a:lvl1pPr algn="r">
              <a:buNone/>
              <a:defRPr sz="3200" b="0" cap="none" baseline="0"/>
            </a:lvl1pPr>
          </a:lstStyle>
          <a:p>
            <a:r>
              <a:rPr kumimoji="0" lang="fr-FR" smtClean="0"/>
              <a:t>Modifiez le style du titre</a:t>
            </a:r>
            <a:endParaRPr kumimoji="0"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295400" y="4267200"/>
            <a:ext cx="6781800" cy="1143000"/>
          </a:xfrm>
        </p:spPr>
        <p:txBody>
          <a:bodyPr anchor="t" anchorCtr="0"/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fr-FR" smtClean="0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/>
          <a:p>
            <a:fld id="{B5520773-D51C-4823-B4CC-093751D56B0B}" type="datetime1">
              <a:rPr lang="fr-FR" smtClean="0"/>
              <a:t>13/03/2013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/>
          <a:p>
            <a:r>
              <a:rPr lang="fr-FR" smtClean="0"/>
              <a:t>Soutenance de projet IF16 – Observ’Indus (HiLal) – 13 Décembre 2012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1069848" y="6355080"/>
            <a:ext cx="1520952" cy="365760"/>
          </a:xfrm>
        </p:spPr>
        <p:txBody>
          <a:bodyPr/>
          <a:lstStyle/>
          <a:p>
            <a:fld id="{6D985579-F5B8-4ABE-A96C-542633930252}" type="slidenum">
              <a:rPr lang="fr-FR" smtClean="0"/>
              <a:t>‹N°›</a:t>
            </a:fld>
            <a:endParaRPr lang="fr-FR"/>
          </a:p>
        </p:txBody>
      </p:sp>
      <p:sp>
        <p:nvSpPr>
          <p:cNvPr id="7" name="Rectangle 6"/>
          <p:cNvSpPr/>
          <p:nvPr/>
        </p:nvSpPr>
        <p:spPr>
          <a:xfrm>
            <a:off x="914400" y="2819400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914400" y="2819400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fr-FR" smtClean="0"/>
              <a:t>Modifiez le style du titre</a:t>
            </a:r>
            <a:endParaRPr kumimoji="0" lang="en-US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E2561-2F1F-489B-9C82-ED2BCDEF1B35}" type="datetime1">
              <a:rPr lang="fr-FR" smtClean="0"/>
              <a:t>13/03/2013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Soutenance de projet IF16 – Observ’Indus (HiLal) – 13 Décembre 2012</a:t>
            </a:r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85579-F5B8-4ABE-A96C-542633930252}" type="slidenum">
              <a:rPr lang="fr-FR" smtClean="0"/>
              <a:t>‹N°›</a:t>
            </a:fld>
            <a:endParaRPr lang="fr-FR"/>
          </a:p>
        </p:txBody>
      </p:sp>
      <p:sp>
        <p:nvSpPr>
          <p:cNvPr id="9" name="Espace réservé du contenu 8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11" name="Espace réservé du contenu 10"/>
          <p:cNvSpPr>
            <a:spLocks noGrp="1"/>
          </p:cNvSpPr>
          <p:nvPr>
            <p:ph sz="quarter" idx="2"/>
          </p:nvPr>
        </p:nvSpPr>
        <p:spPr>
          <a:xfrm>
            <a:off x="4632198" y="1216152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fr-FR" smtClean="0"/>
              <a:t>Modifiez le style du titre</a:t>
            </a:r>
            <a:endParaRPr kumimoji="0"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285875"/>
            <a:ext cx="4040188" cy="685800"/>
          </a:xfrm>
          <a:noFill/>
          <a:ln>
            <a:noFill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fr-FR" smtClean="0"/>
              <a:t>Modifiez les styles du texte du masque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3"/>
          </p:nvPr>
        </p:nvSpPr>
        <p:spPr>
          <a:xfrm>
            <a:off x="4648200" y="1295400"/>
            <a:ext cx="4041775" cy="685800"/>
          </a:xfrm>
          <a:noFill/>
          <a:ln>
            <a:noFill/>
          </a:ln>
        </p:spPr>
        <p:txBody>
          <a:bodyPr lIns="91440" anchor="b" anchorCtr="0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fr-FR" smtClean="0"/>
              <a:t>Modifiez les styles du texte du masque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A709E-936A-474A-AB8A-6EA9DEBE7546}" type="datetime1">
              <a:rPr lang="fr-FR" smtClean="0"/>
              <a:t>13/03/2013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Soutenance de projet IF16 – Observ’Indus (HiLal) – 13 Décembre 2012</a:t>
            </a:r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85579-F5B8-4ABE-A96C-542633930252}" type="slidenum">
              <a:rPr lang="fr-FR" smtClean="0"/>
              <a:t>‹N°›</a:t>
            </a:fld>
            <a:endParaRPr lang="fr-FR"/>
          </a:p>
        </p:txBody>
      </p:sp>
      <p:sp>
        <p:nvSpPr>
          <p:cNvPr id="11" name="Espace réservé du contenu 10"/>
          <p:cNvSpPr>
            <a:spLocks noGrp="1"/>
          </p:cNvSpPr>
          <p:nvPr>
            <p:ph sz="quarter" idx="2"/>
          </p:nvPr>
        </p:nvSpPr>
        <p:spPr>
          <a:xfrm>
            <a:off x="457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13" name="Espace réservé du contenu 12"/>
          <p:cNvSpPr>
            <a:spLocks noGrp="1"/>
          </p:cNvSpPr>
          <p:nvPr>
            <p:ph sz="quarter" idx="4"/>
          </p:nvPr>
        </p:nvSpPr>
        <p:spPr>
          <a:xfrm>
            <a:off x="4648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fr-FR" smtClean="0"/>
              <a:t>Modifiez le style du titre</a:t>
            </a:r>
            <a:endParaRPr kumimoji="0"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08017-ADEF-4E54-B7C0-9B30DE52A226}" type="datetime1">
              <a:rPr lang="fr-FR" smtClean="0"/>
              <a:t>13/03/2013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Soutenance de projet IF16 – Observ’Indus (HiLal) – 13 Décembre 2012</a:t>
            </a:r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85579-F5B8-4ABE-A96C-542633930252}" type="slidenum">
              <a:rPr lang="fr-FR" smtClean="0"/>
              <a:t>‹N°›</a:t>
            </a:fld>
            <a:endParaRPr lang="fr-FR"/>
          </a:p>
        </p:txBody>
      </p:sp>
      <p:sp>
        <p:nvSpPr>
          <p:cNvPr id="6" name="Triangle isocèle 5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7235AC-B55B-45CF-ADCB-00D8B13D5995}" type="datetime1">
              <a:rPr lang="fr-FR" smtClean="0"/>
              <a:t>13/03/2013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Soutenance de projet IF16 – Observ’Indus (HiLal) – 13 Décembre 2012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85579-F5B8-4ABE-A96C-542633930252}" type="slidenum">
              <a:rPr lang="fr-FR" smtClean="0"/>
              <a:t>‹N°›</a:t>
            </a:fld>
            <a:endParaRPr lang="fr-FR"/>
          </a:p>
        </p:txBody>
      </p:sp>
      <p:sp>
        <p:nvSpPr>
          <p:cNvPr id="5" name="Connecteur droit 4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Triangle isocèle 5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324600" y="304800"/>
            <a:ext cx="2514600" cy="838200"/>
          </a:xfrm>
        </p:spPr>
        <p:txBody>
          <a:bodyPr anchor="b" anchorCtr="0">
            <a:noAutofit/>
          </a:bodyPr>
          <a:lstStyle>
            <a:lvl1pPr algn="l">
              <a:buNone/>
              <a:defRPr sz="20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fr-FR" smtClean="0"/>
              <a:t>Modifiez le style du titre</a:t>
            </a:r>
            <a:endParaRPr kumimoji="0"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2"/>
          </p:nvPr>
        </p:nvSpPr>
        <p:spPr>
          <a:xfrm>
            <a:off x="6324600" y="1219200"/>
            <a:ext cx="2514600" cy="4843463"/>
          </a:xfrm>
        </p:spPr>
        <p:txBody>
          <a:bodyPr/>
          <a:lstStyle>
            <a:lvl1pPr marL="0" indent="0">
              <a:lnSpc>
                <a:spcPts val="22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5BD412-05F1-4438-8B30-7893F6C9CE12}" type="datetime1">
              <a:rPr lang="fr-FR" smtClean="0"/>
              <a:t>13/03/2013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Soutenance de projet IF16 – Observ’Indus (HiLal) – 13 Décembre 2012</a:t>
            </a:r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85579-F5B8-4ABE-A96C-542633930252}" type="slidenum">
              <a:rPr lang="fr-FR" smtClean="0"/>
              <a:t>‹N°›</a:t>
            </a:fld>
            <a:endParaRPr lang="fr-FR"/>
          </a:p>
        </p:txBody>
      </p:sp>
      <p:sp>
        <p:nvSpPr>
          <p:cNvPr id="8" name="Connecteur droit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Connecteur droit 9"/>
          <p:cNvSpPr>
            <a:spLocks noChangeShapeType="1"/>
          </p:cNvSpPr>
          <p:nvPr/>
        </p:nvSpPr>
        <p:spPr bwMode="auto">
          <a:xfrm rot="5400000">
            <a:off x="3160645" y="3324225"/>
            <a:ext cx="603504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Triangle isocèle 8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Espace réservé du contenu 11"/>
          <p:cNvSpPr>
            <a:spLocks noGrp="1"/>
          </p:cNvSpPr>
          <p:nvPr>
            <p:ph sz="quarter" idx="1"/>
          </p:nvPr>
        </p:nvSpPr>
        <p:spPr>
          <a:xfrm>
            <a:off x="304800" y="304800"/>
            <a:ext cx="5715000" cy="5715000"/>
          </a:xfrm>
        </p:spPr>
        <p:txBody>
          <a:bodyPr/>
          <a:lstStyle/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500856"/>
            <a:ext cx="8229600" cy="674688"/>
          </a:xfrm>
          <a:ln>
            <a:solidFill>
              <a:schemeClr val="accent1"/>
            </a:solidFill>
          </a:ln>
        </p:spPr>
        <p:txBody>
          <a:bodyPr lIns="274320" anchor="ctr"/>
          <a:lstStyle>
            <a:lvl1pPr algn="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r>
              <a:rPr kumimoji="0" lang="fr-FR" smtClean="0"/>
              <a:t>Modifiez le style du titre</a:t>
            </a:r>
            <a:endParaRPr kumimoji="0" lang="en-US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457200" y="1905000"/>
            <a:ext cx="8229600" cy="4270248"/>
          </a:xfrm>
          <a:solidFill>
            <a:schemeClr val="tx1">
              <a:shade val="50000"/>
            </a:schemeClr>
          </a:solidFill>
          <a:ln>
            <a:noFill/>
          </a:ln>
          <a:effectLst/>
        </p:spPr>
        <p:txBody>
          <a:bodyPr/>
          <a:lstStyle>
            <a:lvl1pPr marL="0" indent="0">
              <a:spcBef>
                <a:spcPts val="600"/>
              </a:spcBef>
              <a:buNone/>
              <a:defRPr sz="3200"/>
            </a:lvl1pPr>
          </a:lstStyle>
          <a:p>
            <a:r>
              <a:rPr kumimoji="0" lang="fr-FR" smtClean="0"/>
              <a:t>Cliquez sur l'icône pour ajouter une image</a:t>
            </a:r>
            <a:endParaRPr kumimoji="0" lang="en-US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219200"/>
            <a:ext cx="8229600" cy="533400"/>
          </a:xfrm>
        </p:spPr>
        <p:txBody>
          <a:bodyPr anchor="ctr" anchorCtr="0"/>
          <a:lstStyle>
            <a:lvl1pPr marL="0" indent="0" algn="l">
              <a:buFontTx/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50BCA-D5C2-4C66-88FD-6F3511557B99}" type="datetime1">
              <a:rPr lang="fr-FR" smtClean="0"/>
              <a:t>13/03/2013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Soutenance de projet IF16 – Observ’Indus (HiLal) – 13 Décembre 2012</a:t>
            </a:r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85579-F5B8-4ABE-A96C-542633930252}" type="slidenum">
              <a:rPr lang="fr-FR" smtClean="0"/>
              <a:t>‹N°›</a:t>
            </a:fld>
            <a:endParaRPr lang="fr-FR"/>
          </a:p>
        </p:txBody>
      </p:sp>
      <p:sp>
        <p:nvSpPr>
          <p:cNvPr id="8" name="Connecteur droit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Triangle isocèle 8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457200" y="500856"/>
            <a:ext cx="182880" cy="68580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Espace réservé du titre 2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prstGeom prst="rect">
            <a:avLst/>
          </a:prstGeom>
        </p:spPr>
        <p:txBody>
          <a:bodyPr vert="horz" anchor="b" anchorCtr="0">
            <a:normAutofit/>
          </a:bodyPr>
          <a:lstStyle/>
          <a:p>
            <a:r>
              <a:rPr kumimoji="0" lang="fr-FR" smtClean="0"/>
              <a:t>Modifiez le style du titre</a:t>
            </a:r>
            <a:endParaRPr kumimoji="0" lang="en-US"/>
          </a:p>
        </p:txBody>
      </p:sp>
      <p:sp>
        <p:nvSpPr>
          <p:cNvPr id="13" name="Espace réservé du texte 12"/>
          <p:cNvSpPr>
            <a:spLocks noGrp="1"/>
          </p:cNvSpPr>
          <p:nvPr>
            <p:ph type="body" idx="1"/>
          </p:nvPr>
        </p:nvSpPr>
        <p:spPr>
          <a:xfrm>
            <a:off x="457200" y="1219200"/>
            <a:ext cx="8229600" cy="4910328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fr-FR" smtClean="0"/>
              <a:t>Modifiez les styles du texte du masque</a:t>
            </a:r>
          </a:p>
          <a:p>
            <a:pPr lvl="1" eaLnBrk="1" latinLnBrk="0" hangingPunct="1"/>
            <a:r>
              <a:rPr kumimoji="0" lang="fr-FR" smtClean="0"/>
              <a:t>Deuxième niveau</a:t>
            </a:r>
          </a:p>
          <a:p>
            <a:pPr lvl="2" eaLnBrk="1" latinLnBrk="0" hangingPunct="1"/>
            <a:r>
              <a:rPr kumimoji="0" lang="fr-FR" smtClean="0"/>
              <a:t>Troisième niveau</a:t>
            </a:r>
          </a:p>
          <a:p>
            <a:pPr lvl="3" eaLnBrk="1" latinLnBrk="0" hangingPunct="1"/>
            <a:r>
              <a:rPr kumimoji="0" lang="fr-FR" smtClean="0"/>
              <a:t>Quatrième niveau</a:t>
            </a:r>
          </a:p>
          <a:p>
            <a:pPr lvl="4" eaLnBrk="1" latinLnBrk="0" hangingPunct="1"/>
            <a:r>
              <a:rPr kumimoji="0" lang="fr-FR" smtClean="0"/>
              <a:t>Cinquième niveau</a:t>
            </a:r>
            <a:endParaRPr kumimoji="0" lang="en-US"/>
          </a:p>
        </p:txBody>
      </p:sp>
      <p:sp>
        <p:nvSpPr>
          <p:cNvPr id="14" name="Espace réservé de la date 13"/>
          <p:cNvSpPr>
            <a:spLocks noGrp="1"/>
          </p:cNvSpPr>
          <p:nvPr>
            <p:ph type="dt" sz="half" idx="2"/>
          </p:nvPr>
        </p:nvSpPr>
        <p:spPr>
          <a:xfrm>
            <a:off x="6400800" y="6356350"/>
            <a:ext cx="2289048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CD43F58E-4C02-4BD8-8E8C-FEFDDC22BAD1}" type="datetime1">
              <a:rPr lang="fr-FR" smtClean="0"/>
              <a:t>13/03/2013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3"/>
          </p:nvPr>
        </p:nvSpPr>
        <p:spPr>
          <a:xfrm>
            <a:off x="2898648" y="6356350"/>
            <a:ext cx="3505200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r>
              <a:rPr lang="fr-FR" smtClean="0"/>
              <a:t>Soutenance de projet IF16 – Observ’Indus (HiLal) – 13 Décembre 2012</a:t>
            </a:r>
            <a:endParaRPr lang="fr-FR"/>
          </a:p>
        </p:txBody>
      </p:sp>
      <p:sp>
        <p:nvSpPr>
          <p:cNvPr id="23" name="Espace réservé du numéro de diapositive 22"/>
          <p:cNvSpPr>
            <a:spLocks noGrp="1"/>
          </p:cNvSpPr>
          <p:nvPr>
            <p:ph type="sldNum" sz="quarter" idx="4"/>
          </p:nvPr>
        </p:nvSpPr>
        <p:spPr>
          <a:xfrm>
            <a:off x="612648" y="6356350"/>
            <a:ext cx="19812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6D985579-F5B8-4ABE-A96C-542633930252}" type="slidenum">
              <a:rPr lang="fr-FR" smtClean="0"/>
              <a:t>‹N°›</a:t>
            </a:fld>
            <a:endParaRPr lang="fr-FR"/>
          </a:p>
        </p:txBody>
      </p:sp>
      <p:sp>
        <p:nvSpPr>
          <p:cNvPr id="28" name="Connecteur droit 2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9" name="Connecteur droit 28"/>
          <p:cNvSpPr>
            <a:spLocks noChangeShapeType="1"/>
          </p:cNvSpPr>
          <p:nvPr/>
        </p:nvSpPr>
        <p:spPr bwMode="auto">
          <a:xfrm>
            <a:off x="457200" y="1143000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Triangle isocèle 9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dt="0"/>
  <p:txStyles>
    <p:titleStyle>
      <a:lvl1pPr algn="l" rtl="0" eaLnBrk="1" latinLnBrk="0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6000"/>
        <a:buFont typeface="Wingdings 3"/>
        <a:buChar char="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ts val="500"/>
        </a:spcBef>
        <a:buClr>
          <a:schemeClr val="accent2"/>
        </a:buClr>
        <a:buSzPct val="76000"/>
        <a:buFont typeface="Wingdings 3"/>
        <a:buChar char=""/>
        <a:defRPr kumimoji="0" sz="23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500"/>
        </a:spcBef>
        <a:buClr>
          <a:schemeClr val="bg1">
            <a:shade val="50000"/>
          </a:schemeClr>
        </a:buClr>
        <a:buSzPct val="76000"/>
        <a:buFont typeface="Wingdings 3"/>
        <a:buChar char="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400"/>
        </a:spcBef>
        <a:buClr>
          <a:schemeClr val="accent2">
            <a:shade val="75000"/>
          </a:schemeClr>
        </a:buClr>
        <a:buSzPct val="70000"/>
        <a:buFont typeface="Wingdings"/>
        <a:buChar char="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00"/>
        </a:spcBef>
        <a:buClr>
          <a:schemeClr val="accent2"/>
        </a:buClr>
        <a:buSzPct val="70000"/>
        <a:buFont typeface="Wingdings"/>
        <a:buChar char="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0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0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fr-FR" sz="54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Projet </a:t>
            </a:r>
            <a:r>
              <a:rPr lang="fr-FR" sz="36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« </a:t>
            </a:r>
            <a:r>
              <a:rPr lang="fr-FR" sz="3600" b="1" dirty="0" err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QRCode</a:t>
            </a:r>
            <a:r>
              <a:rPr lang="fr-FR" sz="36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 E-commerce »</a:t>
            </a:r>
            <a:endParaRPr lang="fr-FR" sz="3600" b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itchFamily="18" charset="0"/>
            </a:endParaRP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187624" y="5085184"/>
            <a:ext cx="6858000" cy="536798"/>
          </a:xfrm>
        </p:spPr>
        <p:txBody>
          <a:bodyPr>
            <a:noAutofit/>
          </a:bodyPr>
          <a:lstStyle/>
          <a:p>
            <a:r>
              <a:rPr lang="fr-FR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HALOUI Amine / ISAAC Nicolas / JALOUZET Jérémie /</a:t>
            </a:r>
          </a:p>
          <a:p>
            <a:r>
              <a:rPr lang="fr-FR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OUADGHIRI Mohammed / SABOURIN Jean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2589177" y="425102"/>
            <a:ext cx="62533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i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Présentation du 14 Mars 2013</a:t>
            </a:r>
            <a:endParaRPr lang="fr-FR" sz="2400" b="1" i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itchFamily="18" charset="0"/>
            </a:endParaRPr>
          </a:p>
        </p:txBody>
      </p:sp>
      <p:pic>
        <p:nvPicPr>
          <p:cNvPr id="5" name="Picture 2" descr="C:\Users\Jeremie\Desktop\logo_ut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60648"/>
            <a:ext cx="1965325" cy="790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Jeremie\Documents\Etudes\2011-2013 - UTT\Semestre 5\IF11\Projet\qr-code-wallscape-london.jpe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778" y="1196752"/>
            <a:ext cx="2035473" cy="2334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C:\Users\Jeremie\Desktop\SNAG-0000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42" t="26487" r="20282" b="13091"/>
          <a:stretch/>
        </p:blipFill>
        <p:spPr bwMode="auto">
          <a:xfrm>
            <a:off x="3995936" y="1268760"/>
            <a:ext cx="3891125" cy="2262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re 1"/>
          <p:cNvSpPr txBox="1">
            <a:spLocks/>
          </p:cNvSpPr>
          <p:nvPr/>
        </p:nvSpPr>
        <p:spPr>
          <a:xfrm>
            <a:off x="806896" y="6497958"/>
            <a:ext cx="8229600" cy="319845"/>
          </a:xfrm>
          <a:prstGeom prst="rect">
            <a:avLst/>
          </a:prstGeom>
        </p:spPr>
        <p:txBody>
          <a:bodyPr vert="horz" anchor="b" anchorCtr="0">
            <a:normAutofit lnSpcReduction="100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fr-FR" sz="1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[IF11] EDI et Commerce électronique – Responsable de l’UV : Jean-Pierre CAHIER</a:t>
            </a:r>
            <a:endParaRPr lang="fr-FR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91642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/>
          <p:cNvSpPr txBox="1">
            <a:spLocks/>
          </p:cNvSpPr>
          <p:nvPr/>
        </p:nvSpPr>
        <p:spPr>
          <a:xfrm>
            <a:off x="806896" y="6497958"/>
            <a:ext cx="8229600" cy="319845"/>
          </a:xfrm>
          <a:prstGeom prst="rect">
            <a:avLst/>
          </a:prstGeom>
        </p:spPr>
        <p:txBody>
          <a:bodyPr vert="horz" anchor="b" anchorCtr="0">
            <a:normAutofit lnSpcReduction="100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fr-FR" sz="16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Présentation du 14 Mars 2013</a:t>
            </a:r>
            <a:endParaRPr lang="fr-FR" sz="16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8" name="Espace réservé du contenu 2"/>
          <p:cNvSpPr>
            <a:spLocks noGrp="1"/>
          </p:cNvSpPr>
          <p:nvPr>
            <p:ph sz="quarter" idx="1"/>
          </p:nvPr>
        </p:nvSpPr>
        <p:spPr>
          <a:xfrm>
            <a:off x="107504" y="764704"/>
            <a:ext cx="8928992" cy="5616624"/>
          </a:xfrm>
        </p:spPr>
        <p:txBody>
          <a:bodyPr>
            <a:normAutofit/>
          </a:bodyPr>
          <a:lstStyle/>
          <a:p>
            <a:r>
              <a:rPr lang="fr-FR" dirty="0" err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QRCode</a:t>
            </a:r>
            <a:r>
              <a:rPr lang="fr-FR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flashé (lieu ou ticket de caisse) = points de fidélité gagnés</a:t>
            </a:r>
          </a:p>
          <a:p>
            <a:r>
              <a:rPr lang="fr-FR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Points = promotions / réductions sur commerces régulièrement visités, informations exclusives, …</a:t>
            </a:r>
            <a:endParaRPr lang="fr-FR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Rectangle à coins arrondis 1"/>
          <p:cNvSpPr/>
          <p:nvPr/>
        </p:nvSpPr>
        <p:spPr>
          <a:xfrm>
            <a:off x="107504" y="116632"/>
            <a:ext cx="3960440" cy="432048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Fonctionnalités</a:t>
            </a:r>
            <a:endParaRPr lang="fr-FR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itchFamily="18" charset="0"/>
            </a:endParaRPr>
          </a:p>
        </p:txBody>
      </p:sp>
      <p:cxnSp>
        <p:nvCxnSpPr>
          <p:cNvPr id="5" name="Connecteur droit 4"/>
          <p:cNvCxnSpPr/>
          <p:nvPr/>
        </p:nvCxnSpPr>
        <p:spPr>
          <a:xfrm>
            <a:off x="107504" y="692696"/>
            <a:ext cx="8928992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11"/>
          <p:cNvCxnSpPr/>
          <p:nvPr/>
        </p:nvCxnSpPr>
        <p:spPr>
          <a:xfrm>
            <a:off x="107504" y="6453336"/>
            <a:ext cx="8928992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à coins arrondis 12"/>
          <p:cNvSpPr/>
          <p:nvPr/>
        </p:nvSpPr>
        <p:spPr>
          <a:xfrm>
            <a:off x="96892" y="6518056"/>
            <a:ext cx="3466996" cy="279648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Projet « </a:t>
            </a:r>
            <a:r>
              <a:rPr lang="fr-F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QRCode</a:t>
            </a:r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 E-commerce »</a:t>
            </a:r>
            <a:endParaRPr lang="fr-F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itchFamily="18" charset="0"/>
            </a:endParaRPr>
          </a:p>
        </p:txBody>
      </p:sp>
      <p:pic>
        <p:nvPicPr>
          <p:cNvPr id="6146" name="Picture 2" descr="C:\Users\Jeremie\Desktop\SNAG-000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9568" y="2636912"/>
            <a:ext cx="5485950" cy="3630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re 1"/>
          <p:cNvSpPr txBox="1">
            <a:spLocks/>
          </p:cNvSpPr>
          <p:nvPr/>
        </p:nvSpPr>
        <p:spPr>
          <a:xfrm>
            <a:off x="8596688" y="172733"/>
            <a:ext cx="410407" cy="319845"/>
          </a:xfrm>
          <a:prstGeom prst="rect">
            <a:avLst/>
          </a:prstGeom>
        </p:spPr>
        <p:txBody>
          <a:bodyPr vert="horz" anchor="b" anchorCtr="0">
            <a:normAutofit lnSpcReduction="100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fld id="{8B8AB364-2D90-47CD-BC86-D22DB93EBFFD}" type="slidenum">
              <a:rPr lang="fr-FR" sz="1600" i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10</a:t>
            </a:fld>
            <a:endParaRPr lang="fr-FR" sz="16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55496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/>
          <p:cNvSpPr txBox="1">
            <a:spLocks/>
          </p:cNvSpPr>
          <p:nvPr/>
        </p:nvSpPr>
        <p:spPr>
          <a:xfrm>
            <a:off x="806896" y="6497958"/>
            <a:ext cx="8229600" cy="319845"/>
          </a:xfrm>
          <a:prstGeom prst="rect">
            <a:avLst/>
          </a:prstGeom>
        </p:spPr>
        <p:txBody>
          <a:bodyPr vert="horz" anchor="b" anchorCtr="0">
            <a:normAutofit lnSpcReduction="100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fr-FR" sz="16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Présentation du 14 Mars 2013</a:t>
            </a:r>
            <a:endParaRPr lang="fr-FR" sz="16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8" name="Espace réservé du contenu 2"/>
          <p:cNvSpPr>
            <a:spLocks noGrp="1"/>
          </p:cNvSpPr>
          <p:nvPr>
            <p:ph sz="quarter" idx="1"/>
          </p:nvPr>
        </p:nvSpPr>
        <p:spPr>
          <a:xfrm>
            <a:off x="107504" y="764704"/>
            <a:ext cx="8928992" cy="5616624"/>
          </a:xfrm>
        </p:spPr>
        <p:txBody>
          <a:bodyPr>
            <a:normAutofit/>
          </a:bodyPr>
          <a:lstStyle/>
          <a:p>
            <a:r>
              <a:rPr lang="fr-FR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Organisation d’évènements </a:t>
            </a:r>
            <a:r>
              <a:rPr lang="fr-FR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par les commerces / entreprises : « chasse au trésor », promotion à durée limitée…</a:t>
            </a:r>
          </a:p>
          <a:p>
            <a:r>
              <a:rPr lang="fr-FR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Réservée aux « clients fidèles » (selon leur nombre de points)</a:t>
            </a:r>
            <a:endParaRPr lang="fr-FR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Rectangle à coins arrondis 1"/>
          <p:cNvSpPr/>
          <p:nvPr/>
        </p:nvSpPr>
        <p:spPr>
          <a:xfrm>
            <a:off x="107504" y="116632"/>
            <a:ext cx="3960440" cy="432048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Fonctionnalités</a:t>
            </a:r>
            <a:endParaRPr lang="fr-FR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itchFamily="18" charset="0"/>
            </a:endParaRPr>
          </a:p>
        </p:txBody>
      </p:sp>
      <p:cxnSp>
        <p:nvCxnSpPr>
          <p:cNvPr id="5" name="Connecteur droit 4"/>
          <p:cNvCxnSpPr/>
          <p:nvPr/>
        </p:nvCxnSpPr>
        <p:spPr>
          <a:xfrm>
            <a:off x="107504" y="692696"/>
            <a:ext cx="8928992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11"/>
          <p:cNvCxnSpPr/>
          <p:nvPr/>
        </p:nvCxnSpPr>
        <p:spPr>
          <a:xfrm>
            <a:off x="107504" y="6453336"/>
            <a:ext cx="8928992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à coins arrondis 12"/>
          <p:cNvSpPr/>
          <p:nvPr/>
        </p:nvSpPr>
        <p:spPr>
          <a:xfrm>
            <a:off x="96892" y="6518056"/>
            <a:ext cx="3466996" cy="279648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Projet « </a:t>
            </a:r>
            <a:r>
              <a:rPr lang="fr-F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QRCode</a:t>
            </a:r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 E-commerce »</a:t>
            </a:r>
            <a:endParaRPr lang="fr-F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itchFamily="18" charset="0"/>
            </a:endParaRPr>
          </a:p>
        </p:txBody>
      </p:sp>
      <p:pic>
        <p:nvPicPr>
          <p:cNvPr id="1026" name="Picture 2" descr="C:\Users\Jeremie\Documents\Etudes\2011-2013 - UTT\Semestre 5\IF11\Projet\SNAG-0004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317"/>
          <a:stretch/>
        </p:blipFill>
        <p:spPr bwMode="auto">
          <a:xfrm>
            <a:off x="2479793" y="2708920"/>
            <a:ext cx="4184414" cy="3642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re 1"/>
          <p:cNvSpPr txBox="1">
            <a:spLocks/>
          </p:cNvSpPr>
          <p:nvPr/>
        </p:nvSpPr>
        <p:spPr>
          <a:xfrm>
            <a:off x="8596688" y="172733"/>
            <a:ext cx="410407" cy="319845"/>
          </a:xfrm>
          <a:prstGeom prst="rect">
            <a:avLst/>
          </a:prstGeom>
        </p:spPr>
        <p:txBody>
          <a:bodyPr vert="horz" anchor="b" anchorCtr="0">
            <a:normAutofit lnSpcReduction="100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fld id="{8B8AB364-2D90-47CD-BC86-D22DB93EBFFD}" type="slidenum">
              <a:rPr lang="fr-FR" sz="1600" i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11</a:t>
            </a:fld>
            <a:endParaRPr lang="fr-FR" sz="16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10400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/>
          <p:cNvSpPr txBox="1">
            <a:spLocks/>
          </p:cNvSpPr>
          <p:nvPr/>
        </p:nvSpPr>
        <p:spPr>
          <a:xfrm>
            <a:off x="806896" y="6497958"/>
            <a:ext cx="8229600" cy="319845"/>
          </a:xfrm>
          <a:prstGeom prst="rect">
            <a:avLst/>
          </a:prstGeom>
        </p:spPr>
        <p:txBody>
          <a:bodyPr vert="horz" anchor="b" anchorCtr="0">
            <a:normAutofit lnSpcReduction="100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fr-FR" sz="16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Présentation du 14 Mars 2013</a:t>
            </a:r>
            <a:endParaRPr lang="fr-FR" sz="16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8" name="Espace réservé du contenu 2"/>
          <p:cNvSpPr>
            <a:spLocks noGrp="1"/>
          </p:cNvSpPr>
          <p:nvPr>
            <p:ph sz="quarter" idx="1"/>
          </p:nvPr>
        </p:nvSpPr>
        <p:spPr>
          <a:xfrm>
            <a:off x="107504" y="764704"/>
            <a:ext cx="8928992" cy="5616624"/>
          </a:xfrm>
        </p:spPr>
        <p:txBody>
          <a:bodyPr>
            <a:normAutofit/>
          </a:bodyPr>
          <a:lstStyle/>
          <a:p>
            <a:r>
              <a:rPr lang="fr-FR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Particuliers </a:t>
            </a:r>
            <a:r>
              <a:rPr lang="fr-FR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</a:p>
          <a:p>
            <a:pPr lvl="1"/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Créent un compte</a:t>
            </a:r>
          </a:p>
          <a:p>
            <a:pPr lvl="1"/>
            <a:r>
              <a:rPr lang="fr-FR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Flashent les </a:t>
            </a:r>
            <a:r>
              <a:rPr lang="fr-FR" dirty="0" err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QRcodes</a:t>
            </a:r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participent aux évènements, donnent leur avis, …</a:t>
            </a:r>
          </a:p>
          <a:p>
            <a:pPr lvl="1"/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Toutes les informations stockées dans une base de données</a:t>
            </a:r>
          </a:p>
        </p:txBody>
      </p:sp>
      <p:sp>
        <p:nvSpPr>
          <p:cNvPr id="2" name="Rectangle à coins arrondis 1"/>
          <p:cNvSpPr/>
          <p:nvPr/>
        </p:nvSpPr>
        <p:spPr>
          <a:xfrm>
            <a:off x="107504" y="116632"/>
            <a:ext cx="3960440" cy="432048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Acteurs</a:t>
            </a:r>
            <a:endParaRPr lang="fr-FR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itchFamily="18" charset="0"/>
            </a:endParaRPr>
          </a:p>
        </p:txBody>
      </p:sp>
      <p:cxnSp>
        <p:nvCxnSpPr>
          <p:cNvPr id="5" name="Connecteur droit 4"/>
          <p:cNvCxnSpPr/>
          <p:nvPr/>
        </p:nvCxnSpPr>
        <p:spPr>
          <a:xfrm>
            <a:off x="107504" y="692696"/>
            <a:ext cx="8928992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11"/>
          <p:cNvCxnSpPr/>
          <p:nvPr/>
        </p:nvCxnSpPr>
        <p:spPr>
          <a:xfrm>
            <a:off x="107504" y="6453336"/>
            <a:ext cx="8928992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à coins arrondis 12"/>
          <p:cNvSpPr/>
          <p:nvPr/>
        </p:nvSpPr>
        <p:spPr>
          <a:xfrm>
            <a:off x="96892" y="6518056"/>
            <a:ext cx="3466996" cy="279648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Projet « </a:t>
            </a:r>
            <a:r>
              <a:rPr lang="fr-F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QRCode</a:t>
            </a:r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 E-commerce »</a:t>
            </a:r>
            <a:endParaRPr lang="fr-F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itchFamily="18" charset="0"/>
            </a:endParaRPr>
          </a:p>
        </p:txBody>
      </p:sp>
      <p:pic>
        <p:nvPicPr>
          <p:cNvPr id="7170" name="Picture 2" descr="C:\Users\Jeremie\Desktop\article_photo_1351936806850-1-H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1595" y="3140968"/>
            <a:ext cx="4120809" cy="29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re 1"/>
          <p:cNvSpPr txBox="1">
            <a:spLocks/>
          </p:cNvSpPr>
          <p:nvPr/>
        </p:nvSpPr>
        <p:spPr>
          <a:xfrm>
            <a:off x="8596688" y="172733"/>
            <a:ext cx="410407" cy="319845"/>
          </a:xfrm>
          <a:prstGeom prst="rect">
            <a:avLst/>
          </a:prstGeom>
        </p:spPr>
        <p:txBody>
          <a:bodyPr vert="horz" anchor="b" anchorCtr="0">
            <a:normAutofit lnSpcReduction="100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fld id="{8B8AB364-2D90-47CD-BC86-D22DB93EBFFD}" type="slidenum">
              <a:rPr lang="fr-FR" sz="1600" i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12</a:t>
            </a:fld>
            <a:endParaRPr lang="fr-FR" sz="16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60702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/>
          <p:cNvSpPr txBox="1">
            <a:spLocks/>
          </p:cNvSpPr>
          <p:nvPr/>
        </p:nvSpPr>
        <p:spPr>
          <a:xfrm>
            <a:off x="806896" y="6497958"/>
            <a:ext cx="8229600" cy="319845"/>
          </a:xfrm>
          <a:prstGeom prst="rect">
            <a:avLst/>
          </a:prstGeom>
        </p:spPr>
        <p:txBody>
          <a:bodyPr vert="horz" anchor="b" anchorCtr="0">
            <a:normAutofit lnSpcReduction="100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fr-FR" sz="16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Présentation du 14 Mars 2013</a:t>
            </a:r>
            <a:endParaRPr lang="fr-FR" sz="16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8" name="Espace réservé du contenu 2"/>
          <p:cNvSpPr>
            <a:spLocks noGrp="1"/>
          </p:cNvSpPr>
          <p:nvPr>
            <p:ph sz="quarter" idx="1"/>
          </p:nvPr>
        </p:nvSpPr>
        <p:spPr>
          <a:xfrm>
            <a:off x="107504" y="764704"/>
            <a:ext cx="8928992" cy="5616624"/>
          </a:xfrm>
        </p:spPr>
        <p:txBody>
          <a:bodyPr>
            <a:normAutofit/>
          </a:bodyPr>
          <a:lstStyle/>
          <a:p>
            <a:r>
              <a:rPr lang="fr-FR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Entreprises</a:t>
            </a:r>
            <a:r>
              <a:rPr lang="fr-FR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:</a:t>
            </a:r>
          </a:p>
          <a:p>
            <a:pPr lvl="1"/>
            <a:r>
              <a:rPr lang="fr-FR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Récupèrent diverses informations sur leurs clients, pour mieu</a:t>
            </a:r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x cibler leurs besoins</a:t>
            </a:r>
          </a:p>
          <a:p>
            <a:pPr lvl="1"/>
            <a:r>
              <a:rPr lang="fr-FR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Organisent des évènements pour mieux fidéliser les clients</a:t>
            </a:r>
          </a:p>
          <a:p>
            <a:endParaRPr lang="fr-FR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Rectangle à coins arrondis 1"/>
          <p:cNvSpPr/>
          <p:nvPr/>
        </p:nvSpPr>
        <p:spPr>
          <a:xfrm>
            <a:off x="107504" y="116632"/>
            <a:ext cx="3960440" cy="432048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Acteurs</a:t>
            </a:r>
            <a:endParaRPr lang="fr-FR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itchFamily="18" charset="0"/>
            </a:endParaRPr>
          </a:p>
        </p:txBody>
      </p:sp>
      <p:cxnSp>
        <p:nvCxnSpPr>
          <p:cNvPr id="5" name="Connecteur droit 4"/>
          <p:cNvCxnSpPr/>
          <p:nvPr/>
        </p:nvCxnSpPr>
        <p:spPr>
          <a:xfrm>
            <a:off x="107504" y="692696"/>
            <a:ext cx="8928992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11"/>
          <p:cNvCxnSpPr/>
          <p:nvPr/>
        </p:nvCxnSpPr>
        <p:spPr>
          <a:xfrm>
            <a:off x="107504" y="6453336"/>
            <a:ext cx="8928992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à coins arrondis 12"/>
          <p:cNvSpPr/>
          <p:nvPr/>
        </p:nvSpPr>
        <p:spPr>
          <a:xfrm>
            <a:off x="96892" y="6518056"/>
            <a:ext cx="3466996" cy="279648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Projet « </a:t>
            </a:r>
            <a:r>
              <a:rPr lang="fr-F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QRCode</a:t>
            </a:r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 E-commerce »</a:t>
            </a:r>
            <a:endParaRPr lang="fr-F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itchFamily="18" charset="0"/>
            </a:endParaRPr>
          </a:p>
        </p:txBody>
      </p:sp>
      <p:pic>
        <p:nvPicPr>
          <p:cNvPr id="8194" name="Picture 2" descr="C:\Users\Jeremie\Desktop\entrepris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2852936"/>
            <a:ext cx="6363510" cy="3103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re 1"/>
          <p:cNvSpPr txBox="1">
            <a:spLocks/>
          </p:cNvSpPr>
          <p:nvPr/>
        </p:nvSpPr>
        <p:spPr>
          <a:xfrm>
            <a:off x="8596688" y="172733"/>
            <a:ext cx="410407" cy="319845"/>
          </a:xfrm>
          <a:prstGeom prst="rect">
            <a:avLst/>
          </a:prstGeom>
        </p:spPr>
        <p:txBody>
          <a:bodyPr vert="horz" anchor="b" anchorCtr="0">
            <a:normAutofit lnSpcReduction="100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fld id="{8B8AB364-2D90-47CD-BC86-D22DB93EBFFD}" type="slidenum">
              <a:rPr lang="fr-FR" sz="1600" i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13</a:t>
            </a:fld>
            <a:endParaRPr lang="fr-FR" sz="16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97734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/>
          <p:cNvSpPr txBox="1">
            <a:spLocks/>
          </p:cNvSpPr>
          <p:nvPr/>
        </p:nvSpPr>
        <p:spPr>
          <a:xfrm>
            <a:off x="806896" y="6497958"/>
            <a:ext cx="8229600" cy="319845"/>
          </a:xfrm>
          <a:prstGeom prst="rect">
            <a:avLst/>
          </a:prstGeom>
        </p:spPr>
        <p:txBody>
          <a:bodyPr vert="horz" anchor="b" anchorCtr="0">
            <a:normAutofit lnSpcReduction="100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fr-FR" sz="16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Présentation du 14 Mars 2013</a:t>
            </a:r>
            <a:endParaRPr lang="fr-FR" sz="16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8" name="Espace réservé du contenu 2"/>
          <p:cNvSpPr>
            <a:spLocks noGrp="1"/>
          </p:cNvSpPr>
          <p:nvPr>
            <p:ph sz="quarter" idx="1"/>
          </p:nvPr>
        </p:nvSpPr>
        <p:spPr>
          <a:xfrm>
            <a:off x="107504" y="764704"/>
            <a:ext cx="8928992" cy="5616624"/>
          </a:xfrm>
        </p:spPr>
        <p:txBody>
          <a:bodyPr>
            <a:normAutofit/>
          </a:bodyPr>
          <a:lstStyle/>
          <a:p>
            <a:r>
              <a:rPr lang="fr-FR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Organisations </a:t>
            </a:r>
            <a:r>
              <a:rPr lang="fr-FR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</a:p>
          <a:p>
            <a:endParaRPr lang="fr-FR" dirty="0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/>
            <a:r>
              <a:rPr lang="fr-FR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Récupèrent diverses informations sur les clients (de manière anonyme) d’un lieu / territoire</a:t>
            </a:r>
          </a:p>
          <a:p>
            <a:pPr lvl="1"/>
            <a:endParaRPr lang="fr-F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/>
            <a:r>
              <a:rPr lang="fr-FR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Peuvent alors créer des statistiques à partir de ces informations</a:t>
            </a:r>
          </a:p>
          <a:p>
            <a:endParaRPr lang="fr-FR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Rectangle à coins arrondis 1"/>
          <p:cNvSpPr/>
          <p:nvPr/>
        </p:nvSpPr>
        <p:spPr>
          <a:xfrm>
            <a:off x="107504" y="116632"/>
            <a:ext cx="3960440" cy="432048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Acteurs</a:t>
            </a:r>
            <a:endParaRPr lang="fr-FR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itchFamily="18" charset="0"/>
            </a:endParaRPr>
          </a:p>
        </p:txBody>
      </p:sp>
      <p:cxnSp>
        <p:nvCxnSpPr>
          <p:cNvPr id="5" name="Connecteur droit 4"/>
          <p:cNvCxnSpPr/>
          <p:nvPr/>
        </p:nvCxnSpPr>
        <p:spPr>
          <a:xfrm>
            <a:off x="107504" y="692696"/>
            <a:ext cx="8928992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11"/>
          <p:cNvCxnSpPr/>
          <p:nvPr/>
        </p:nvCxnSpPr>
        <p:spPr>
          <a:xfrm>
            <a:off x="107504" y="6453336"/>
            <a:ext cx="8928992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à coins arrondis 12"/>
          <p:cNvSpPr/>
          <p:nvPr/>
        </p:nvSpPr>
        <p:spPr>
          <a:xfrm>
            <a:off x="96892" y="6518056"/>
            <a:ext cx="3466996" cy="279648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Projet « </a:t>
            </a:r>
            <a:r>
              <a:rPr lang="fr-F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QRCode</a:t>
            </a:r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 E-commerce »</a:t>
            </a:r>
            <a:endParaRPr lang="fr-F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itchFamily="18" charset="0"/>
            </a:endParaRPr>
          </a:p>
        </p:txBody>
      </p:sp>
      <p:pic>
        <p:nvPicPr>
          <p:cNvPr id="9218" name="Picture 2" descr="C:\Users\Jeremie\Desktop\statistiques-e-commerce-france-604x27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6904" y="3676154"/>
            <a:ext cx="4683938" cy="2109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9" name="Picture 3" descr="C:\Users\Jeremie\Desktop\600px-Statistiques_G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76" y="3789039"/>
            <a:ext cx="3299895" cy="1996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re 1"/>
          <p:cNvSpPr txBox="1">
            <a:spLocks/>
          </p:cNvSpPr>
          <p:nvPr/>
        </p:nvSpPr>
        <p:spPr>
          <a:xfrm>
            <a:off x="8596688" y="172733"/>
            <a:ext cx="410407" cy="319845"/>
          </a:xfrm>
          <a:prstGeom prst="rect">
            <a:avLst/>
          </a:prstGeom>
        </p:spPr>
        <p:txBody>
          <a:bodyPr vert="horz" anchor="b" anchorCtr="0">
            <a:normAutofit lnSpcReduction="100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fld id="{8B8AB364-2D90-47CD-BC86-D22DB93EBFFD}" type="slidenum">
              <a:rPr lang="fr-FR" sz="1600" i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14</a:t>
            </a:fld>
            <a:endParaRPr lang="fr-FR" sz="16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66259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/>
          <p:cNvSpPr txBox="1">
            <a:spLocks/>
          </p:cNvSpPr>
          <p:nvPr/>
        </p:nvSpPr>
        <p:spPr>
          <a:xfrm>
            <a:off x="806896" y="6497958"/>
            <a:ext cx="8229600" cy="319845"/>
          </a:xfrm>
          <a:prstGeom prst="rect">
            <a:avLst/>
          </a:prstGeom>
        </p:spPr>
        <p:txBody>
          <a:bodyPr vert="horz" anchor="b" anchorCtr="0">
            <a:normAutofit lnSpcReduction="100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fr-FR" sz="16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Présentation du 14 Mars 2013</a:t>
            </a:r>
            <a:endParaRPr lang="fr-FR" sz="16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8" name="Espace réservé du contenu 2"/>
          <p:cNvSpPr>
            <a:spLocks noGrp="1"/>
          </p:cNvSpPr>
          <p:nvPr>
            <p:ph sz="quarter" idx="1"/>
          </p:nvPr>
        </p:nvSpPr>
        <p:spPr>
          <a:xfrm>
            <a:off x="107504" y="764704"/>
            <a:ext cx="8928992" cy="5616624"/>
          </a:xfrm>
        </p:spPr>
        <p:txBody>
          <a:bodyPr>
            <a:normAutofit/>
          </a:bodyPr>
          <a:lstStyle/>
          <a:p>
            <a:r>
              <a:rPr lang="fr-FR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Créateurs de l’application </a:t>
            </a:r>
            <a:r>
              <a:rPr lang="fr-FR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</a:p>
          <a:p>
            <a:pPr lvl="1"/>
            <a:r>
              <a:rPr lang="fr-FR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Intermédiaires entre particuliers et </a:t>
            </a:r>
            <a:r>
              <a:rPr lang="fr-FR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entreprises/organisations</a:t>
            </a:r>
            <a:endParaRPr lang="fr-FR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/>
            <a:r>
              <a:rPr lang="fr-FR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Peuvent </a:t>
            </a:r>
            <a:r>
              <a:rPr lang="fr-FR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proposer leurs services pour aider les entreprises à :</a:t>
            </a:r>
          </a:p>
          <a:p>
            <a:pPr lvl="2"/>
            <a:r>
              <a:rPr lang="fr-FR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Créer les </a:t>
            </a:r>
            <a:r>
              <a:rPr lang="fr-FR" dirty="0" err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QRCodes</a:t>
            </a:r>
            <a:r>
              <a:rPr lang="fr-FR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(notamment pour tickets de caisse)</a:t>
            </a:r>
          </a:p>
          <a:p>
            <a:pPr lvl="2"/>
            <a:r>
              <a:rPr lang="fr-FR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Faire la promotion des entreprises en organisant des </a:t>
            </a:r>
            <a:r>
              <a:rPr lang="fr-FR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évènements</a:t>
            </a:r>
          </a:p>
          <a:p>
            <a:pPr lvl="2"/>
            <a:r>
              <a:rPr lang="fr-FR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Traiter les informations récoltées et créer des statistiques pertinentes</a:t>
            </a:r>
            <a:endParaRPr lang="fr-FR" dirty="0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fr-FR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Rectangle à coins arrondis 1"/>
          <p:cNvSpPr/>
          <p:nvPr/>
        </p:nvSpPr>
        <p:spPr>
          <a:xfrm>
            <a:off x="107504" y="116632"/>
            <a:ext cx="3960440" cy="432048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Acteurs</a:t>
            </a:r>
            <a:endParaRPr lang="fr-FR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itchFamily="18" charset="0"/>
            </a:endParaRPr>
          </a:p>
        </p:txBody>
      </p:sp>
      <p:cxnSp>
        <p:nvCxnSpPr>
          <p:cNvPr id="5" name="Connecteur droit 4"/>
          <p:cNvCxnSpPr/>
          <p:nvPr/>
        </p:nvCxnSpPr>
        <p:spPr>
          <a:xfrm>
            <a:off x="107504" y="692696"/>
            <a:ext cx="8928992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11"/>
          <p:cNvCxnSpPr/>
          <p:nvPr/>
        </p:nvCxnSpPr>
        <p:spPr>
          <a:xfrm>
            <a:off x="107504" y="6453336"/>
            <a:ext cx="8928992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à coins arrondis 12"/>
          <p:cNvSpPr/>
          <p:nvPr/>
        </p:nvSpPr>
        <p:spPr>
          <a:xfrm>
            <a:off x="96892" y="6518056"/>
            <a:ext cx="3466996" cy="279648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Projet « </a:t>
            </a:r>
            <a:r>
              <a:rPr lang="fr-F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QRCode</a:t>
            </a:r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 E-commerce »</a:t>
            </a:r>
            <a:endParaRPr lang="fr-F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itchFamily="18" charset="0"/>
            </a:endParaRPr>
          </a:p>
        </p:txBody>
      </p:sp>
      <p:pic>
        <p:nvPicPr>
          <p:cNvPr id="10242" name="Picture 2" descr="C:\Users\Jeremie\Desktop\conseil_cession_acquisiti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0825" y="3212976"/>
            <a:ext cx="3562350" cy="2962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re 1"/>
          <p:cNvSpPr txBox="1">
            <a:spLocks/>
          </p:cNvSpPr>
          <p:nvPr/>
        </p:nvSpPr>
        <p:spPr>
          <a:xfrm>
            <a:off x="8596688" y="172733"/>
            <a:ext cx="410407" cy="319845"/>
          </a:xfrm>
          <a:prstGeom prst="rect">
            <a:avLst/>
          </a:prstGeom>
        </p:spPr>
        <p:txBody>
          <a:bodyPr vert="horz" anchor="b" anchorCtr="0">
            <a:normAutofit lnSpcReduction="100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fld id="{8B8AB364-2D90-47CD-BC86-D22DB93EBFFD}" type="slidenum">
              <a:rPr lang="fr-FR" sz="1600" i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15</a:t>
            </a:fld>
            <a:endParaRPr lang="fr-FR" sz="16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67403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/>
          <p:cNvSpPr txBox="1">
            <a:spLocks/>
          </p:cNvSpPr>
          <p:nvPr/>
        </p:nvSpPr>
        <p:spPr>
          <a:xfrm>
            <a:off x="806896" y="6497958"/>
            <a:ext cx="8229600" cy="319845"/>
          </a:xfrm>
          <a:prstGeom prst="rect">
            <a:avLst/>
          </a:prstGeom>
        </p:spPr>
        <p:txBody>
          <a:bodyPr vert="horz" anchor="b" anchorCtr="0">
            <a:normAutofit lnSpcReduction="100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fr-FR" sz="16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Présentation du 14 Mars 2013</a:t>
            </a:r>
            <a:endParaRPr lang="fr-FR" sz="16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8" name="Espace réservé du contenu 2"/>
          <p:cNvSpPr>
            <a:spLocks noGrp="1"/>
          </p:cNvSpPr>
          <p:nvPr>
            <p:ph sz="quarter" idx="1"/>
          </p:nvPr>
        </p:nvSpPr>
        <p:spPr>
          <a:xfrm>
            <a:off x="107504" y="764704"/>
            <a:ext cx="8928992" cy="5616624"/>
          </a:xfrm>
        </p:spPr>
        <p:txBody>
          <a:bodyPr>
            <a:normAutofit/>
          </a:bodyPr>
          <a:lstStyle/>
          <a:p>
            <a:r>
              <a:rPr lang="fr-FR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Comment permettre aux commerces d’améliorer leurs activités ?</a:t>
            </a:r>
          </a:p>
          <a:p>
            <a:endParaRPr lang="fr-FR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/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Utilisation des technologies mobiles et des systèmes d’information géographique</a:t>
            </a:r>
          </a:p>
          <a:p>
            <a:pPr lvl="1"/>
            <a:endParaRPr lang="fr-FR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/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Combinaison de plusieurs technologies :</a:t>
            </a:r>
          </a:p>
          <a:p>
            <a:pPr lvl="2"/>
            <a:r>
              <a:rPr lang="fr-FR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QR Codes</a:t>
            </a:r>
          </a:p>
          <a:p>
            <a:pPr lvl="2"/>
            <a:r>
              <a:rPr lang="fr-FR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SIG</a:t>
            </a:r>
          </a:p>
          <a:p>
            <a:pPr lvl="2"/>
            <a:r>
              <a:rPr lang="fr-FR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Réalité augmentée</a:t>
            </a:r>
            <a:endParaRPr lang="fr-FR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Rectangle à coins arrondis 1"/>
          <p:cNvSpPr/>
          <p:nvPr/>
        </p:nvSpPr>
        <p:spPr>
          <a:xfrm>
            <a:off x="107504" y="116632"/>
            <a:ext cx="3960440" cy="432048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Problématique</a:t>
            </a:r>
            <a:endParaRPr lang="fr-FR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itchFamily="18" charset="0"/>
            </a:endParaRPr>
          </a:p>
        </p:txBody>
      </p:sp>
      <p:cxnSp>
        <p:nvCxnSpPr>
          <p:cNvPr id="5" name="Connecteur droit 4"/>
          <p:cNvCxnSpPr/>
          <p:nvPr/>
        </p:nvCxnSpPr>
        <p:spPr>
          <a:xfrm>
            <a:off x="107504" y="692696"/>
            <a:ext cx="8928992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11"/>
          <p:cNvCxnSpPr/>
          <p:nvPr/>
        </p:nvCxnSpPr>
        <p:spPr>
          <a:xfrm>
            <a:off x="107504" y="6453336"/>
            <a:ext cx="8928992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à coins arrondis 12"/>
          <p:cNvSpPr/>
          <p:nvPr/>
        </p:nvSpPr>
        <p:spPr>
          <a:xfrm>
            <a:off x="96892" y="6518056"/>
            <a:ext cx="3466996" cy="279648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Projet « </a:t>
            </a:r>
            <a:r>
              <a:rPr lang="fr-F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QRCode</a:t>
            </a:r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 E-commerce »</a:t>
            </a:r>
            <a:endParaRPr lang="fr-F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itchFamily="18" charset="0"/>
            </a:endParaRPr>
          </a:p>
        </p:txBody>
      </p:sp>
      <p:sp>
        <p:nvSpPr>
          <p:cNvPr id="9" name="Titre 1"/>
          <p:cNvSpPr txBox="1">
            <a:spLocks/>
          </p:cNvSpPr>
          <p:nvPr/>
        </p:nvSpPr>
        <p:spPr>
          <a:xfrm>
            <a:off x="8596688" y="172733"/>
            <a:ext cx="410407" cy="319845"/>
          </a:xfrm>
          <a:prstGeom prst="rect">
            <a:avLst/>
          </a:prstGeom>
        </p:spPr>
        <p:txBody>
          <a:bodyPr vert="horz" anchor="b" anchorCtr="0">
            <a:normAutofit lnSpcReduction="100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fld id="{8B8AB364-2D90-47CD-BC86-D22DB93EBFFD}" type="slidenum">
              <a:rPr lang="fr-FR" sz="1600" i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2</a:t>
            </a:fld>
            <a:endParaRPr lang="fr-FR" sz="16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86424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/>
          <p:cNvSpPr txBox="1">
            <a:spLocks/>
          </p:cNvSpPr>
          <p:nvPr/>
        </p:nvSpPr>
        <p:spPr>
          <a:xfrm>
            <a:off x="806896" y="6497958"/>
            <a:ext cx="8229600" cy="319845"/>
          </a:xfrm>
          <a:prstGeom prst="rect">
            <a:avLst/>
          </a:prstGeom>
        </p:spPr>
        <p:txBody>
          <a:bodyPr vert="horz" anchor="b" anchorCtr="0">
            <a:normAutofit lnSpcReduction="100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fr-FR" sz="16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Présentation du 14 Mars 2013</a:t>
            </a:r>
            <a:endParaRPr lang="fr-FR" sz="16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8" name="Espace réservé du contenu 2"/>
          <p:cNvSpPr>
            <a:spLocks noGrp="1"/>
          </p:cNvSpPr>
          <p:nvPr>
            <p:ph sz="quarter" idx="1"/>
          </p:nvPr>
        </p:nvSpPr>
        <p:spPr>
          <a:xfrm>
            <a:off x="107504" y="764704"/>
            <a:ext cx="9036496" cy="5616624"/>
          </a:xfrm>
        </p:spPr>
        <p:txBody>
          <a:bodyPr>
            <a:normAutofit/>
          </a:bodyPr>
          <a:lstStyle/>
          <a:p>
            <a:r>
              <a:rPr lang="fr-FR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Combinaison de la réalité augmentée et des QR Codes</a:t>
            </a:r>
          </a:p>
        </p:txBody>
      </p:sp>
      <p:sp>
        <p:nvSpPr>
          <p:cNvPr id="2" name="Rectangle à coins arrondis 1"/>
          <p:cNvSpPr/>
          <p:nvPr/>
        </p:nvSpPr>
        <p:spPr>
          <a:xfrm>
            <a:off x="107504" y="116632"/>
            <a:ext cx="3960440" cy="432048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Fonctionnalités</a:t>
            </a:r>
            <a:endParaRPr lang="fr-FR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itchFamily="18" charset="0"/>
            </a:endParaRPr>
          </a:p>
        </p:txBody>
      </p:sp>
      <p:cxnSp>
        <p:nvCxnSpPr>
          <p:cNvPr id="5" name="Connecteur droit 4"/>
          <p:cNvCxnSpPr/>
          <p:nvPr/>
        </p:nvCxnSpPr>
        <p:spPr>
          <a:xfrm>
            <a:off x="107504" y="692696"/>
            <a:ext cx="8928992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11"/>
          <p:cNvCxnSpPr/>
          <p:nvPr/>
        </p:nvCxnSpPr>
        <p:spPr>
          <a:xfrm>
            <a:off x="107504" y="6453336"/>
            <a:ext cx="8928992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à coins arrondis 12"/>
          <p:cNvSpPr/>
          <p:nvPr/>
        </p:nvSpPr>
        <p:spPr>
          <a:xfrm>
            <a:off x="96892" y="6518056"/>
            <a:ext cx="3466996" cy="279648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Projet « </a:t>
            </a:r>
            <a:r>
              <a:rPr lang="fr-F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QRCode</a:t>
            </a:r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 E-commerce »</a:t>
            </a:r>
            <a:endParaRPr lang="fr-F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itchFamily="18" charset="0"/>
            </a:endParaRPr>
          </a:p>
        </p:txBody>
      </p:sp>
      <p:pic>
        <p:nvPicPr>
          <p:cNvPr id="6" name="Picture 5" descr="application_iphone_meilleursagents_realite_augmentee_ful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2060848"/>
            <a:ext cx="4355976" cy="2960532"/>
          </a:xfrm>
          <a:prstGeom prst="rect">
            <a:avLst/>
          </a:prstGeom>
        </p:spPr>
      </p:pic>
      <p:pic>
        <p:nvPicPr>
          <p:cNvPr id="9" name="Picture 8" descr="qrcode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160" y="1988840"/>
            <a:ext cx="2667000" cy="30480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148064" y="2996952"/>
            <a:ext cx="5040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+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644753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/>
          <p:cNvSpPr txBox="1">
            <a:spLocks/>
          </p:cNvSpPr>
          <p:nvPr/>
        </p:nvSpPr>
        <p:spPr>
          <a:xfrm>
            <a:off x="806896" y="6497958"/>
            <a:ext cx="8229600" cy="319845"/>
          </a:xfrm>
          <a:prstGeom prst="rect">
            <a:avLst/>
          </a:prstGeom>
        </p:spPr>
        <p:txBody>
          <a:bodyPr vert="horz" anchor="b" anchorCtr="0">
            <a:normAutofit lnSpcReduction="100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fr-FR" sz="16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Présentation du 14 Mars 2013</a:t>
            </a:r>
            <a:endParaRPr lang="fr-FR" sz="16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8" name="Espace réservé du contenu 2"/>
          <p:cNvSpPr>
            <a:spLocks noGrp="1"/>
          </p:cNvSpPr>
          <p:nvPr>
            <p:ph sz="quarter" idx="1"/>
          </p:nvPr>
        </p:nvSpPr>
        <p:spPr>
          <a:xfrm>
            <a:off x="107504" y="764704"/>
            <a:ext cx="4464496" cy="5616624"/>
          </a:xfrm>
        </p:spPr>
        <p:txBody>
          <a:bodyPr>
            <a:normAutofit/>
          </a:bodyPr>
          <a:lstStyle/>
          <a:p>
            <a:r>
              <a:rPr lang="fr-FR" dirty="0" err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QRCode</a:t>
            </a:r>
            <a:r>
              <a:rPr lang="fr-FR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affiché sur la vitrine du commerce, sur le lieu, …</a:t>
            </a:r>
          </a:p>
          <a:p>
            <a:endParaRPr lang="fr-FR" dirty="0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fr-FR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 flasher pour indiquer sa présence, et donner éventuellement un avis</a:t>
            </a:r>
          </a:p>
          <a:p>
            <a:pPr marL="0" indent="0" algn="ctr">
              <a:buNone/>
            </a:pPr>
            <a:r>
              <a:rPr lang="fr-FR" sz="200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(note + commentaires)</a:t>
            </a:r>
          </a:p>
        </p:txBody>
      </p:sp>
      <p:sp>
        <p:nvSpPr>
          <p:cNvPr id="2" name="Rectangle à coins arrondis 1"/>
          <p:cNvSpPr/>
          <p:nvPr/>
        </p:nvSpPr>
        <p:spPr>
          <a:xfrm>
            <a:off x="107504" y="116632"/>
            <a:ext cx="3960440" cy="432048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Fonctionnalités</a:t>
            </a:r>
            <a:endParaRPr lang="fr-FR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itchFamily="18" charset="0"/>
            </a:endParaRPr>
          </a:p>
        </p:txBody>
      </p:sp>
      <p:cxnSp>
        <p:nvCxnSpPr>
          <p:cNvPr id="5" name="Connecteur droit 4"/>
          <p:cNvCxnSpPr/>
          <p:nvPr/>
        </p:nvCxnSpPr>
        <p:spPr>
          <a:xfrm>
            <a:off x="107504" y="692696"/>
            <a:ext cx="8928992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11"/>
          <p:cNvCxnSpPr/>
          <p:nvPr/>
        </p:nvCxnSpPr>
        <p:spPr>
          <a:xfrm>
            <a:off x="107504" y="6453336"/>
            <a:ext cx="8928992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à coins arrondis 12"/>
          <p:cNvSpPr/>
          <p:nvPr/>
        </p:nvSpPr>
        <p:spPr>
          <a:xfrm>
            <a:off x="96892" y="6518056"/>
            <a:ext cx="3466996" cy="279648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Projet « </a:t>
            </a:r>
            <a:r>
              <a:rPr lang="fr-F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QRCode</a:t>
            </a:r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 E-commerce »</a:t>
            </a:r>
            <a:endParaRPr lang="fr-F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itchFamily="18" charset="0"/>
            </a:endParaRPr>
          </a:p>
        </p:txBody>
      </p:sp>
      <p:pic>
        <p:nvPicPr>
          <p:cNvPr id="3074" name="Picture 2" descr="C:\Users\Jeremie\Desktop\People-Scanning-a-QR-code-in-the-Mall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39" r="7325"/>
          <a:stretch/>
        </p:blipFill>
        <p:spPr bwMode="auto">
          <a:xfrm>
            <a:off x="4573511" y="908720"/>
            <a:ext cx="4356865" cy="3312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re 1"/>
          <p:cNvSpPr txBox="1">
            <a:spLocks/>
          </p:cNvSpPr>
          <p:nvPr/>
        </p:nvSpPr>
        <p:spPr>
          <a:xfrm>
            <a:off x="8596688" y="172733"/>
            <a:ext cx="410407" cy="319845"/>
          </a:xfrm>
          <a:prstGeom prst="rect">
            <a:avLst/>
          </a:prstGeom>
        </p:spPr>
        <p:txBody>
          <a:bodyPr vert="horz" anchor="b" anchorCtr="0">
            <a:normAutofit lnSpcReduction="100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fld id="{8B8AB364-2D90-47CD-BC86-D22DB93EBFFD}" type="slidenum">
              <a:rPr lang="fr-FR" sz="1600" i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4</a:t>
            </a:fld>
            <a:endParaRPr lang="fr-FR" sz="16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77840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/>
          <p:cNvSpPr txBox="1">
            <a:spLocks/>
          </p:cNvSpPr>
          <p:nvPr/>
        </p:nvSpPr>
        <p:spPr>
          <a:xfrm>
            <a:off x="806896" y="6497958"/>
            <a:ext cx="8229600" cy="319845"/>
          </a:xfrm>
          <a:prstGeom prst="rect">
            <a:avLst/>
          </a:prstGeom>
        </p:spPr>
        <p:txBody>
          <a:bodyPr vert="horz" anchor="b" anchorCtr="0">
            <a:normAutofit lnSpcReduction="100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fr-FR" sz="16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Présentation du 14 Mars 2013</a:t>
            </a:r>
            <a:endParaRPr lang="fr-FR" sz="16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8" name="Espace réservé du contenu 2"/>
          <p:cNvSpPr>
            <a:spLocks noGrp="1"/>
          </p:cNvSpPr>
          <p:nvPr>
            <p:ph sz="quarter" idx="1"/>
          </p:nvPr>
        </p:nvSpPr>
        <p:spPr>
          <a:xfrm>
            <a:off x="107504" y="764704"/>
            <a:ext cx="8928992" cy="5616624"/>
          </a:xfrm>
        </p:spPr>
        <p:txBody>
          <a:bodyPr>
            <a:normAutofit/>
          </a:bodyPr>
          <a:lstStyle/>
          <a:p>
            <a:r>
              <a:rPr lang="fr-FR" dirty="0" err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QRCode</a:t>
            </a:r>
            <a:r>
              <a:rPr lang="fr-FR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: informations relatives  à l’entreprise : </a:t>
            </a:r>
            <a:r>
              <a:rPr lang="fr-FR" sz="2400" i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nouveautés dans les produits, menu d’un restaurant, derniers articles mis en magasin, animations, …</a:t>
            </a:r>
            <a:endParaRPr lang="fr-FR" sz="2400" i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Rectangle à coins arrondis 1"/>
          <p:cNvSpPr/>
          <p:nvPr/>
        </p:nvSpPr>
        <p:spPr>
          <a:xfrm>
            <a:off x="107504" y="116632"/>
            <a:ext cx="3960440" cy="432048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Fonctionnalités</a:t>
            </a:r>
            <a:endParaRPr lang="fr-FR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itchFamily="18" charset="0"/>
            </a:endParaRPr>
          </a:p>
        </p:txBody>
      </p:sp>
      <p:cxnSp>
        <p:nvCxnSpPr>
          <p:cNvPr id="5" name="Connecteur droit 4"/>
          <p:cNvCxnSpPr/>
          <p:nvPr/>
        </p:nvCxnSpPr>
        <p:spPr>
          <a:xfrm>
            <a:off x="107504" y="692696"/>
            <a:ext cx="8928992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11"/>
          <p:cNvCxnSpPr/>
          <p:nvPr/>
        </p:nvCxnSpPr>
        <p:spPr>
          <a:xfrm>
            <a:off x="107504" y="6453336"/>
            <a:ext cx="8928992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à coins arrondis 12"/>
          <p:cNvSpPr/>
          <p:nvPr/>
        </p:nvSpPr>
        <p:spPr>
          <a:xfrm>
            <a:off x="96892" y="6518056"/>
            <a:ext cx="3466996" cy="279648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Projet « </a:t>
            </a:r>
            <a:r>
              <a:rPr lang="fr-F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QRCode</a:t>
            </a:r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 E-commerce »</a:t>
            </a:r>
            <a:endParaRPr lang="fr-F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itchFamily="18" charset="0"/>
            </a:endParaRPr>
          </a:p>
        </p:txBody>
      </p:sp>
      <p:pic>
        <p:nvPicPr>
          <p:cNvPr id="4099" name="Picture 3" descr="C:\Users\Jeremie\Desktop\SNAG-000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6937" y="2191399"/>
            <a:ext cx="5210125" cy="4037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re 1"/>
          <p:cNvSpPr txBox="1">
            <a:spLocks/>
          </p:cNvSpPr>
          <p:nvPr/>
        </p:nvSpPr>
        <p:spPr>
          <a:xfrm>
            <a:off x="8596688" y="172733"/>
            <a:ext cx="410407" cy="319845"/>
          </a:xfrm>
          <a:prstGeom prst="rect">
            <a:avLst/>
          </a:prstGeom>
        </p:spPr>
        <p:txBody>
          <a:bodyPr vert="horz" anchor="b" anchorCtr="0">
            <a:normAutofit lnSpcReduction="100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fld id="{8B8AB364-2D90-47CD-BC86-D22DB93EBFFD}" type="slidenum">
              <a:rPr lang="fr-FR" sz="1600" i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5</a:t>
            </a:fld>
            <a:endParaRPr lang="fr-FR" sz="16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60777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/>
          <p:cNvSpPr txBox="1">
            <a:spLocks/>
          </p:cNvSpPr>
          <p:nvPr/>
        </p:nvSpPr>
        <p:spPr>
          <a:xfrm>
            <a:off x="806896" y="6497958"/>
            <a:ext cx="8229600" cy="319845"/>
          </a:xfrm>
          <a:prstGeom prst="rect">
            <a:avLst/>
          </a:prstGeom>
        </p:spPr>
        <p:txBody>
          <a:bodyPr vert="horz" anchor="b" anchorCtr="0">
            <a:normAutofit lnSpcReduction="100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fr-FR" sz="16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Présentation du 14 Mars 2013</a:t>
            </a:r>
            <a:endParaRPr lang="fr-FR" sz="16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8" name="Espace réservé du contenu 2"/>
          <p:cNvSpPr>
            <a:spLocks noGrp="1"/>
          </p:cNvSpPr>
          <p:nvPr>
            <p:ph sz="quarter" idx="1"/>
          </p:nvPr>
        </p:nvSpPr>
        <p:spPr>
          <a:xfrm>
            <a:off x="107504" y="764704"/>
            <a:ext cx="8784976" cy="5616624"/>
          </a:xfrm>
        </p:spPr>
        <p:txBody>
          <a:bodyPr>
            <a:normAutofit/>
          </a:bodyPr>
          <a:lstStyle/>
          <a:p>
            <a:r>
              <a:rPr lang="fr-FR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Lien permanent vers les réseaux sociaux afin de permettre aux utilisateurs de s’exprimer et d’élargir la notoriété de l’entreprise</a:t>
            </a:r>
          </a:p>
        </p:txBody>
      </p:sp>
      <p:sp>
        <p:nvSpPr>
          <p:cNvPr id="2" name="Rectangle à coins arrondis 1"/>
          <p:cNvSpPr/>
          <p:nvPr/>
        </p:nvSpPr>
        <p:spPr>
          <a:xfrm>
            <a:off x="107504" y="116632"/>
            <a:ext cx="3960440" cy="432048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Fonctionnalités</a:t>
            </a:r>
            <a:endParaRPr lang="fr-FR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itchFamily="18" charset="0"/>
            </a:endParaRPr>
          </a:p>
        </p:txBody>
      </p:sp>
      <p:cxnSp>
        <p:nvCxnSpPr>
          <p:cNvPr id="5" name="Connecteur droit 4"/>
          <p:cNvCxnSpPr/>
          <p:nvPr/>
        </p:nvCxnSpPr>
        <p:spPr>
          <a:xfrm>
            <a:off x="107504" y="692696"/>
            <a:ext cx="8928992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11"/>
          <p:cNvCxnSpPr/>
          <p:nvPr/>
        </p:nvCxnSpPr>
        <p:spPr>
          <a:xfrm>
            <a:off x="107504" y="6453336"/>
            <a:ext cx="8928992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à coins arrondis 12"/>
          <p:cNvSpPr/>
          <p:nvPr/>
        </p:nvSpPr>
        <p:spPr>
          <a:xfrm>
            <a:off x="96892" y="6518056"/>
            <a:ext cx="3466996" cy="279648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Projet « </a:t>
            </a:r>
            <a:r>
              <a:rPr lang="fr-F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QRCode</a:t>
            </a:r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 E-commerce »</a:t>
            </a:r>
            <a:endParaRPr lang="fr-F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itchFamily="18" charset="0"/>
            </a:endParaRPr>
          </a:p>
        </p:txBody>
      </p:sp>
      <p:pic>
        <p:nvPicPr>
          <p:cNvPr id="3075" name="Picture 3" descr="C:\Users\Jeremie\Desktop\0411ck-flickr-sharing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658" b="23166"/>
          <a:stretch/>
        </p:blipFill>
        <p:spPr bwMode="auto">
          <a:xfrm>
            <a:off x="3563887" y="2276872"/>
            <a:ext cx="4448195" cy="3456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re 1"/>
          <p:cNvSpPr txBox="1">
            <a:spLocks/>
          </p:cNvSpPr>
          <p:nvPr/>
        </p:nvSpPr>
        <p:spPr>
          <a:xfrm>
            <a:off x="8596688" y="172733"/>
            <a:ext cx="410407" cy="319845"/>
          </a:xfrm>
          <a:prstGeom prst="rect">
            <a:avLst/>
          </a:prstGeom>
        </p:spPr>
        <p:txBody>
          <a:bodyPr vert="horz" anchor="b" anchorCtr="0">
            <a:normAutofit lnSpcReduction="100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fld id="{8B8AB364-2D90-47CD-BC86-D22DB93EBFFD}" type="slidenum">
              <a:rPr lang="fr-FR" sz="1600" i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6</a:t>
            </a:fld>
            <a:endParaRPr lang="fr-FR" sz="16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03651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/>
          <p:cNvSpPr txBox="1">
            <a:spLocks/>
          </p:cNvSpPr>
          <p:nvPr/>
        </p:nvSpPr>
        <p:spPr>
          <a:xfrm>
            <a:off x="806896" y="6497958"/>
            <a:ext cx="8229600" cy="319845"/>
          </a:xfrm>
          <a:prstGeom prst="rect">
            <a:avLst/>
          </a:prstGeom>
        </p:spPr>
        <p:txBody>
          <a:bodyPr vert="horz" anchor="b" anchorCtr="0">
            <a:normAutofit lnSpcReduction="100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fr-FR" sz="16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Présentation du 14 Mars 2013</a:t>
            </a:r>
            <a:endParaRPr lang="fr-FR" sz="16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8" name="Espace réservé du contenu 2"/>
          <p:cNvSpPr>
            <a:spLocks noGrp="1"/>
          </p:cNvSpPr>
          <p:nvPr>
            <p:ph sz="quarter" idx="1"/>
          </p:nvPr>
        </p:nvSpPr>
        <p:spPr>
          <a:xfrm>
            <a:off x="107504" y="764704"/>
            <a:ext cx="8928992" cy="5616624"/>
          </a:xfrm>
        </p:spPr>
        <p:txBody>
          <a:bodyPr>
            <a:normAutofit/>
          </a:bodyPr>
          <a:lstStyle/>
          <a:p>
            <a:r>
              <a:rPr lang="fr-FR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Système de cartographie : trouver des </a:t>
            </a:r>
            <a:r>
              <a:rPr lang="fr-FR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points d’intérêts</a:t>
            </a:r>
            <a:r>
              <a:rPr lang="fr-FR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(commerces, entreprises, …) selon :</a:t>
            </a:r>
          </a:p>
          <a:p>
            <a:pPr lvl="1"/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Activité</a:t>
            </a:r>
          </a:p>
          <a:p>
            <a:pPr lvl="1"/>
            <a:r>
              <a:rPr lang="fr-FR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Note donnée par les visiteurs</a:t>
            </a:r>
          </a:p>
          <a:p>
            <a:pPr lvl="1"/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Proximité</a:t>
            </a:r>
            <a:endParaRPr lang="fr-FR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Rectangle à coins arrondis 1"/>
          <p:cNvSpPr/>
          <p:nvPr/>
        </p:nvSpPr>
        <p:spPr>
          <a:xfrm>
            <a:off x="107504" y="116632"/>
            <a:ext cx="3960440" cy="432048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Fonctionnalités</a:t>
            </a:r>
            <a:endParaRPr lang="fr-FR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itchFamily="18" charset="0"/>
            </a:endParaRPr>
          </a:p>
        </p:txBody>
      </p:sp>
      <p:cxnSp>
        <p:nvCxnSpPr>
          <p:cNvPr id="5" name="Connecteur droit 4"/>
          <p:cNvCxnSpPr/>
          <p:nvPr/>
        </p:nvCxnSpPr>
        <p:spPr>
          <a:xfrm>
            <a:off x="107504" y="692696"/>
            <a:ext cx="8928992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11"/>
          <p:cNvCxnSpPr/>
          <p:nvPr/>
        </p:nvCxnSpPr>
        <p:spPr>
          <a:xfrm>
            <a:off x="107504" y="6453336"/>
            <a:ext cx="8928992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à coins arrondis 12"/>
          <p:cNvSpPr/>
          <p:nvPr/>
        </p:nvSpPr>
        <p:spPr>
          <a:xfrm>
            <a:off x="96892" y="6518056"/>
            <a:ext cx="3466996" cy="279648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Projet « </a:t>
            </a:r>
            <a:r>
              <a:rPr lang="fr-F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QRCode</a:t>
            </a:r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 E-commerce »</a:t>
            </a:r>
            <a:endParaRPr lang="fr-F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itchFamily="18" charset="0"/>
            </a:endParaRPr>
          </a:p>
        </p:txBody>
      </p:sp>
      <p:pic>
        <p:nvPicPr>
          <p:cNvPr id="1026" name="Picture 2" descr="C:\Users\Jeremie\Desktop\SNAG-0000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282"/>
          <a:stretch/>
        </p:blipFill>
        <p:spPr bwMode="auto">
          <a:xfrm>
            <a:off x="2339752" y="2539307"/>
            <a:ext cx="6256937" cy="3744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re 1"/>
          <p:cNvSpPr txBox="1">
            <a:spLocks/>
          </p:cNvSpPr>
          <p:nvPr/>
        </p:nvSpPr>
        <p:spPr>
          <a:xfrm>
            <a:off x="8596688" y="172733"/>
            <a:ext cx="410407" cy="319845"/>
          </a:xfrm>
          <a:prstGeom prst="rect">
            <a:avLst/>
          </a:prstGeom>
        </p:spPr>
        <p:txBody>
          <a:bodyPr vert="horz" anchor="b" anchorCtr="0">
            <a:normAutofit lnSpcReduction="100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fld id="{8B8AB364-2D90-47CD-BC86-D22DB93EBFFD}" type="slidenum">
              <a:rPr lang="fr-FR" sz="1600" i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7</a:t>
            </a:fld>
            <a:endParaRPr lang="fr-FR" sz="16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85216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/>
          <p:cNvSpPr txBox="1">
            <a:spLocks/>
          </p:cNvSpPr>
          <p:nvPr/>
        </p:nvSpPr>
        <p:spPr>
          <a:xfrm>
            <a:off x="806896" y="6497958"/>
            <a:ext cx="8229600" cy="319845"/>
          </a:xfrm>
          <a:prstGeom prst="rect">
            <a:avLst/>
          </a:prstGeom>
        </p:spPr>
        <p:txBody>
          <a:bodyPr vert="horz" anchor="b" anchorCtr="0">
            <a:normAutofit lnSpcReduction="100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fr-FR" sz="16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Présentation du 14 Mars 2013</a:t>
            </a:r>
            <a:endParaRPr lang="fr-FR" sz="16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8" name="Espace réservé du contenu 2"/>
          <p:cNvSpPr>
            <a:spLocks noGrp="1"/>
          </p:cNvSpPr>
          <p:nvPr>
            <p:ph sz="quarter" idx="1"/>
          </p:nvPr>
        </p:nvSpPr>
        <p:spPr>
          <a:xfrm>
            <a:off x="107504" y="764704"/>
            <a:ext cx="8928992" cy="5616624"/>
          </a:xfrm>
        </p:spPr>
        <p:txBody>
          <a:bodyPr>
            <a:normAutofit/>
          </a:bodyPr>
          <a:lstStyle/>
          <a:p>
            <a:r>
              <a:rPr lang="fr-FR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Système « GPS » pour avoir l’itinéraire vers un lieu choisi</a:t>
            </a:r>
          </a:p>
          <a:p>
            <a:pPr lvl="1"/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Guider l’utilisateur</a:t>
            </a:r>
          </a:p>
          <a:p>
            <a:pPr lvl="1"/>
            <a:r>
              <a:rPr lang="fr-FR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Lancer des promotions rapides / évènements via ce système </a:t>
            </a:r>
            <a:r>
              <a:rPr lang="fr-FR" i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(exemple : les 100 premiers clients auront une réduction)</a:t>
            </a:r>
            <a:endParaRPr lang="fr-FR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Rectangle à coins arrondis 1"/>
          <p:cNvSpPr/>
          <p:nvPr/>
        </p:nvSpPr>
        <p:spPr>
          <a:xfrm>
            <a:off x="107504" y="116632"/>
            <a:ext cx="3960440" cy="432048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Fonctionnalités</a:t>
            </a:r>
            <a:endParaRPr lang="fr-FR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itchFamily="18" charset="0"/>
            </a:endParaRPr>
          </a:p>
        </p:txBody>
      </p:sp>
      <p:cxnSp>
        <p:nvCxnSpPr>
          <p:cNvPr id="5" name="Connecteur droit 4"/>
          <p:cNvCxnSpPr/>
          <p:nvPr/>
        </p:nvCxnSpPr>
        <p:spPr>
          <a:xfrm>
            <a:off x="107504" y="692696"/>
            <a:ext cx="8928992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11"/>
          <p:cNvCxnSpPr/>
          <p:nvPr/>
        </p:nvCxnSpPr>
        <p:spPr>
          <a:xfrm>
            <a:off x="107504" y="6453336"/>
            <a:ext cx="8928992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à coins arrondis 12"/>
          <p:cNvSpPr/>
          <p:nvPr/>
        </p:nvSpPr>
        <p:spPr>
          <a:xfrm>
            <a:off x="96892" y="6518056"/>
            <a:ext cx="3466996" cy="279648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Projet « </a:t>
            </a:r>
            <a:r>
              <a:rPr lang="fr-F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QRCode</a:t>
            </a:r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 E-commerce »</a:t>
            </a:r>
            <a:endParaRPr lang="fr-F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itchFamily="18" charset="0"/>
            </a:endParaRPr>
          </a:p>
        </p:txBody>
      </p:sp>
      <p:pic>
        <p:nvPicPr>
          <p:cNvPr id="2050" name="Picture 2" descr="C:\Users\Jeremie\Desktop\SNAG-000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636912"/>
            <a:ext cx="7560840" cy="3606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re 1"/>
          <p:cNvSpPr txBox="1">
            <a:spLocks/>
          </p:cNvSpPr>
          <p:nvPr/>
        </p:nvSpPr>
        <p:spPr>
          <a:xfrm>
            <a:off x="8596688" y="172733"/>
            <a:ext cx="410407" cy="319845"/>
          </a:xfrm>
          <a:prstGeom prst="rect">
            <a:avLst/>
          </a:prstGeom>
        </p:spPr>
        <p:txBody>
          <a:bodyPr vert="horz" anchor="b" anchorCtr="0">
            <a:normAutofit lnSpcReduction="100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fld id="{8B8AB364-2D90-47CD-BC86-D22DB93EBFFD}" type="slidenum">
              <a:rPr lang="fr-FR" sz="1600" i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8</a:t>
            </a:fld>
            <a:endParaRPr lang="fr-FR" sz="16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64500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/>
          <p:cNvSpPr txBox="1">
            <a:spLocks/>
          </p:cNvSpPr>
          <p:nvPr/>
        </p:nvSpPr>
        <p:spPr>
          <a:xfrm>
            <a:off x="806896" y="6497958"/>
            <a:ext cx="8229600" cy="319845"/>
          </a:xfrm>
          <a:prstGeom prst="rect">
            <a:avLst/>
          </a:prstGeom>
        </p:spPr>
        <p:txBody>
          <a:bodyPr vert="horz" anchor="b" anchorCtr="0">
            <a:normAutofit lnSpcReduction="100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fr-FR" sz="16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Présentation du 14 Mars 2013</a:t>
            </a:r>
            <a:endParaRPr lang="fr-FR" sz="16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8" name="Espace réservé du contenu 2"/>
          <p:cNvSpPr>
            <a:spLocks noGrp="1"/>
          </p:cNvSpPr>
          <p:nvPr>
            <p:ph sz="quarter" idx="1"/>
          </p:nvPr>
        </p:nvSpPr>
        <p:spPr>
          <a:xfrm>
            <a:off x="107504" y="764704"/>
            <a:ext cx="4248472" cy="5616624"/>
          </a:xfrm>
        </p:spPr>
        <p:txBody>
          <a:bodyPr>
            <a:normAutofit/>
          </a:bodyPr>
          <a:lstStyle/>
          <a:p>
            <a:r>
              <a:rPr lang="fr-FR" dirty="0" err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QRCode</a:t>
            </a:r>
            <a:r>
              <a:rPr lang="fr-FR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affiché sur ticket de caisse</a:t>
            </a:r>
          </a:p>
          <a:p>
            <a:endParaRPr lang="fr-FR" dirty="0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fr-FR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 flasher pour envoyer des informations sur les achats effectués</a:t>
            </a:r>
            <a:endParaRPr lang="fr-FR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Rectangle à coins arrondis 1"/>
          <p:cNvSpPr/>
          <p:nvPr/>
        </p:nvSpPr>
        <p:spPr>
          <a:xfrm>
            <a:off x="107504" y="116632"/>
            <a:ext cx="3960440" cy="432048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Fonctionnalités</a:t>
            </a:r>
            <a:endParaRPr lang="fr-FR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itchFamily="18" charset="0"/>
            </a:endParaRPr>
          </a:p>
        </p:txBody>
      </p:sp>
      <p:cxnSp>
        <p:nvCxnSpPr>
          <p:cNvPr id="5" name="Connecteur droit 4"/>
          <p:cNvCxnSpPr/>
          <p:nvPr/>
        </p:nvCxnSpPr>
        <p:spPr>
          <a:xfrm>
            <a:off x="107504" y="692696"/>
            <a:ext cx="8928992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11"/>
          <p:cNvCxnSpPr/>
          <p:nvPr/>
        </p:nvCxnSpPr>
        <p:spPr>
          <a:xfrm>
            <a:off x="107504" y="6453336"/>
            <a:ext cx="8928992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à coins arrondis 12"/>
          <p:cNvSpPr/>
          <p:nvPr/>
        </p:nvSpPr>
        <p:spPr>
          <a:xfrm>
            <a:off x="96892" y="6518056"/>
            <a:ext cx="3466996" cy="279648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Projet « </a:t>
            </a:r>
            <a:r>
              <a:rPr lang="fr-F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QRCode</a:t>
            </a:r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 E-commerce »</a:t>
            </a:r>
            <a:endParaRPr lang="fr-F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itchFamily="18" charset="0"/>
            </a:endParaRPr>
          </a:p>
        </p:txBody>
      </p:sp>
      <p:pic>
        <p:nvPicPr>
          <p:cNvPr id="5122" name="Picture 2" descr="C:\Users\Jeremie\Desktop\masterpass_18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836712"/>
            <a:ext cx="2541721" cy="5461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re 1"/>
          <p:cNvSpPr txBox="1">
            <a:spLocks/>
          </p:cNvSpPr>
          <p:nvPr/>
        </p:nvSpPr>
        <p:spPr>
          <a:xfrm>
            <a:off x="8596688" y="172733"/>
            <a:ext cx="410407" cy="319845"/>
          </a:xfrm>
          <a:prstGeom prst="rect">
            <a:avLst/>
          </a:prstGeom>
        </p:spPr>
        <p:txBody>
          <a:bodyPr vert="horz" anchor="b" anchorCtr="0">
            <a:normAutofit lnSpcReduction="100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fld id="{8B8AB364-2D90-47CD-BC86-D22DB93EBFFD}" type="slidenum">
              <a:rPr lang="fr-FR" sz="1600" i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9</a:t>
            </a:fld>
            <a:endParaRPr lang="fr-FR" sz="16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8462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gine">
  <a:themeElements>
    <a:clrScheme name="Élémentaire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629DD1"/>
      </a:accent1>
      <a:accent2>
        <a:srgbClr val="297FD5"/>
      </a:accent2>
      <a:accent3>
        <a:srgbClr val="7F8FA9"/>
      </a:accent3>
      <a:accent4>
        <a:srgbClr val="4A66AC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 2">
      <a:majorFont>
        <a:latin typeface="Calibri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HG明朝B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igine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Origin</Template>
  <TotalTime>658</TotalTime>
  <Words>555</Words>
  <Application>Microsoft Office PowerPoint</Application>
  <PresentationFormat>Affichage à l'écran (4:3)</PresentationFormat>
  <Paragraphs>112</Paragraphs>
  <Slides>15</Slides>
  <Notes>3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15</vt:i4>
      </vt:variant>
    </vt:vector>
  </HeadingPairs>
  <TitlesOfParts>
    <vt:vector size="16" baseType="lpstr">
      <vt:lpstr>Origine</vt:lpstr>
      <vt:lpstr>Projet « QRCode E-commerce »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>Hewlett-Packard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Jeremie J</dc:creator>
  <cp:lastModifiedBy>Jeremie J</cp:lastModifiedBy>
  <cp:revision>355</cp:revision>
  <dcterms:created xsi:type="dcterms:W3CDTF">2012-10-01T05:34:39Z</dcterms:created>
  <dcterms:modified xsi:type="dcterms:W3CDTF">2013-03-13T18:30:31Z</dcterms:modified>
</cp:coreProperties>
</file>